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6" r:id="rId2"/>
    <p:sldId id="329" r:id="rId3"/>
    <p:sldId id="347" r:id="rId4"/>
    <p:sldId id="330" r:id="rId5"/>
    <p:sldId id="348" r:id="rId6"/>
    <p:sldId id="349" r:id="rId7"/>
    <p:sldId id="350" r:id="rId8"/>
    <p:sldId id="351" r:id="rId9"/>
    <p:sldId id="365" r:id="rId10"/>
    <p:sldId id="366" r:id="rId11"/>
    <p:sldId id="362" r:id="rId12"/>
    <p:sldId id="363" r:id="rId13"/>
    <p:sldId id="364" r:id="rId14"/>
    <p:sldId id="353" r:id="rId15"/>
    <p:sldId id="354" r:id="rId16"/>
    <p:sldId id="355" r:id="rId17"/>
    <p:sldId id="34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216D3-FE0A-4C35-B4B1-DBFB89756024}" v="1" dt="2020-11-07T04:56:31.361"/>
    <p1510:client id="{6023478D-BDBB-4449-A819-9E03DD0957CF}" v="4067" dt="2020-10-29T19:42:00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4643"/>
  </p:normalViewPr>
  <p:slideViewPr>
    <p:cSldViewPr snapToGrid="0">
      <p:cViewPr>
        <p:scale>
          <a:sx n="104" d="100"/>
          <a:sy n="104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6" Type="http://schemas.microsoft.com/office/2016/11/relationships/changesInfo" Target="changesInfos/changesInfo1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ia Koc" userId="e257d29cafbd29ec" providerId="Windows Live" clId="Web-{6023478D-BDBB-4449-A819-9E03DD0957CF}"/>
    <pc:docChg chg="addSld delSld modSld">
      <pc:chgData name="Rabia Koc" userId="e257d29cafbd29ec" providerId="Windows Live" clId="Web-{6023478D-BDBB-4449-A819-9E03DD0957CF}" dt="2020-10-29T19:42:00.389" v="4078" actId="1076"/>
      <pc:docMkLst>
        <pc:docMk/>
      </pc:docMkLst>
      <pc:sldChg chg="addSp modSp">
        <pc:chgData name="Rabia Koc" userId="e257d29cafbd29ec" providerId="Windows Live" clId="Web-{6023478D-BDBB-4449-A819-9E03DD0957CF}" dt="2020-10-29T19:30:46.261" v="3651" actId="20577"/>
        <pc:sldMkLst>
          <pc:docMk/>
          <pc:sldMk cId="1926729579" sldId="298"/>
        </pc:sldMkLst>
        <pc:spChg chg="add mod">
          <ac:chgData name="Rabia Koc" userId="e257d29cafbd29ec" providerId="Windows Live" clId="Web-{6023478D-BDBB-4449-A819-9E03DD0957CF}" dt="2020-10-29T19:30:46.261" v="3651" actId="20577"/>
          <ac:spMkLst>
            <pc:docMk/>
            <pc:sldMk cId="1926729579" sldId="298"/>
            <ac:spMk id="3" creationId="{EC73955F-7CD2-413B-82AC-203BC8FA9FB1}"/>
          </ac:spMkLst>
        </pc:spChg>
        <pc:picChg chg="mod">
          <ac:chgData name="Rabia Koc" userId="e257d29cafbd29ec" providerId="Windows Live" clId="Web-{6023478D-BDBB-4449-A819-9E03DD0957CF}" dt="2020-10-29T16:02:39.714" v="16" actId="1076"/>
          <ac:picMkLst>
            <pc:docMk/>
            <pc:sldMk cId="1926729579" sldId="298"/>
            <ac:picMk id="4" creationId="{00000000-0000-0000-0000-000000000000}"/>
          </ac:picMkLst>
        </pc:picChg>
      </pc:sldChg>
      <pc:sldChg chg="addSp delSp modSp">
        <pc:chgData name="Rabia Koc" userId="e257d29cafbd29ec" providerId="Windows Live" clId="Web-{6023478D-BDBB-4449-A819-9E03DD0957CF}" dt="2020-10-29T19:31:15.777" v="3658" actId="20577"/>
        <pc:sldMkLst>
          <pc:docMk/>
          <pc:sldMk cId="863306451" sldId="329"/>
        </pc:sldMkLst>
        <pc:spChg chg="mod">
          <ac:chgData name="Rabia Koc" userId="e257d29cafbd29ec" providerId="Windows Live" clId="Web-{6023478D-BDBB-4449-A819-9E03DD0957CF}" dt="2020-10-29T19:31:15.777" v="3658" actId="20577"/>
          <ac:spMkLst>
            <pc:docMk/>
            <pc:sldMk cId="863306451" sldId="329"/>
            <ac:spMk id="2" creationId="{00000000-0000-0000-0000-000000000000}"/>
          </ac:spMkLst>
        </pc:spChg>
        <pc:spChg chg="del">
          <ac:chgData name="Rabia Koc" userId="e257d29cafbd29ec" providerId="Windows Live" clId="Web-{6023478D-BDBB-4449-A819-9E03DD0957CF}" dt="2020-10-29T16:03:46.528" v="25"/>
          <ac:spMkLst>
            <pc:docMk/>
            <pc:sldMk cId="863306451" sldId="329"/>
            <ac:spMk id="4" creationId="{00000000-0000-0000-0000-000000000000}"/>
          </ac:spMkLst>
        </pc:spChg>
        <pc:picChg chg="add del mod">
          <ac:chgData name="Rabia Koc" userId="e257d29cafbd29ec" providerId="Windows Live" clId="Web-{6023478D-BDBB-4449-A819-9E03DD0957CF}" dt="2020-10-29T16:17:14.666" v="266"/>
          <ac:picMkLst>
            <pc:docMk/>
            <pc:sldMk cId="863306451" sldId="329"/>
            <ac:picMk id="3" creationId="{7274C1B5-7FC2-4B62-B63F-B77D8E2DFABE}"/>
          </ac:picMkLst>
        </pc:picChg>
        <pc:picChg chg="add del mod">
          <ac:chgData name="Rabia Koc" userId="e257d29cafbd29ec" providerId="Windows Live" clId="Web-{6023478D-BDBB-4449-A819-9E03DD0957CF}" dt="2020-10-29T16:49:49.088" v="946"/>
          <ac:picMkLst>
            <pc:docMk/>
            <pc:sldMk cId="863306451" sldId="329"/>
            <ac:picMk id="5" creationId="{4507B88E-5F86-47EB-A1F3-42393C36FBDE}"/>
          </ac:picMkLst>
        </pc:picChg>
        <pc:picChg chg="add del mod">
          <ac:chgData name="Rabia Koc" userId="e257d29cafbd29ec" providerId="Windows Live" clId="Web-{6023478D-BDBB-4449-A819-9E03DD0957CF}" dt="2020-10-29T16:55:34.281" v="969"/>
          <ac:picMkLst>
            <pc:docMk/>
            <pc:sldMk cId="863306451" sldId="329"/>
            <ac:picMk id="6" creationId="{F73C3ECF-D42B-40E7-95AF-BE4F223422A0}"/>
          </ac:picMkLst>
        </pc:picChg>
        <pc:picChg chg="add del mod">
          <ac:chgData name="Rabia Koc" userId="e257d29cafbd29ec" providerId="Windows Live" clId="Web-{6023478D-BDBB-4449-A819-9E03DD0957CF}" dt="2020-10-29T17:16:07.411" v="1608"/>
          <ac:picMkLst>
            <pc:docMk/>
            <pc:sldMk cId="863306451" sldId="329"/>
            <ac:picMk id="7" creationId="{844B301B-BE90-4199-B5AD-5FAA2919F97A}"/>
          </ac:picMkLst>
        </pc:picChg>
        <pc:picChg chg="add del mod">
          <ac:chgData name="Rabia Koc" userId="e257d29cafbd29ec" providerId="Windows Live" clId="Web-{6023478D-BDBB-4449-A819-9E03DD0957CF}" dt="2020-10-29T17:28:35.798" v="1634"/>
          <ac:picMkLst>
            <pc:docMk/>
            <pc:sldMk cId="863306451" sldId="329"/>
            <ac:picMk id="8" creationId="{005B7CC3-8411-4065-8938-DA3D1353AAC3}"/>
          </ac:picMkLst>
        </pc:picChg>
        <pc:picChg chg="add del mod">
          <ac:chgData name="Rabia Koc" userId="e257d29cafbd29ec" providerId="Windows Live" clId="Web-{6023478D-BDBB-4449-A819-9E03DD0957CF}" dt="2020-10-29T18:04:52.131" v="2519"/>
          <ac:picMkLst>
            <pc:docMk/>
            <pc:sldMk cId="863306451" sldId="329"/>
            <ac:picMk id="9" creationId="{80B77685-7B2F-4A8A-9A9B-DDFDE51DDBCF}"/>
          </ac:picMkLst>
        </pc:picChg>
      </pc:sldChg>
      <pc:sldChg chg="addSp delSp modSp">
        <pc:chgData name="Rabia Koc" userId="e257d29cafbd29ec" providerId="Windows Live" clId="Web-{6023478D-BDBB-4449-A819-9E03DD0957CF}" dt="2020-10-29T19:34:45.033" v="3933" actId="20577"/>
        <pc:sldMkLst>
          <pc:docMk/>
          <pc:sldMk cId="411513037" sldId="330"/>
        </pc:sldMkLst>
        <pc:spChg chg="mod">
          <ac:chgData name="Rabia Koc" userId="e257d29cafbd29ec" providerId="Windows Live" clId="Web-{6023478D-BDBB-4449-A819-9E03DD0957CF}" dt="2020-10-29T16:04:19.638" v="32" actId="20577"/>
          <ac:spMkLst>
            <pc:docMk/>
            <pc:sldMk cId="411513037" sldId="330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4:45.033" v="3933" actId="20577"/>
          <ac:spMkLst>
            <pc:docMk/>
            <pc:sldMk cId="411513037" sldId="330"/>
            <ac:spMk id="4" creationId="{00000000-0000-0000-0000-000000000000}"/>
          </ac:spMkLst>
        </pc:spChg>
        <pc:graphicFrameChg chg="add del mod modGraphic">
          <ac:chgData name="Rabia Koc" userId="e257d29cafbd29ec" providerId="Windows Live" clId="Web-{6023478D-BDBB-4449-A819-9E03DD0957CF}" dt="2020-10-29T16:22:55" v="632"/>
          <ac:graphicFrameMkLst>
            <pc:docMk/>
            <pc:sldMk cId="411513037" sldId="330"/>
            <ac:graphicFrameMk id="6" creationId="{9EC19F40-DC02-47D3-AB3E-71CEA4220D55}"/>
          </ac:graphicFrameMkLst>
        </pc:graphicFrameChg>
        <pc:picChg chg="add del mod">
          <ac:chgData name="Rabia Koc" userId="e257d29cafbd29ec" providerId="Windows Live" clId="Web-{6023478D-BDBB-4449-A819-9E03DD0957CF}" dt="2020-10-29T16:17:57.979" v="277"/>
          <ac:picMkLst>
            <pc:docMk/>
            <pc:sldMk cId="411513037" sldId="330"/>
            <ac:picMk id="3" creationId="{F6255B0C-4CAC-4010-970F-00E5B75029AD}"/>
          </ac:picMkLst>
        </pc:picChg>
      </pc:sldChg>
      <pc:sldChg chg="modSp">
        <pc:chgData name="Rabia Koc" userId="e257d29cafbd29ec" providerId="Windows Live" clId="Web-{6023478D-BDBB-4449-A819-9E03DD0957CF}" dt="2020-10-29T19:35:38.285" v="4006" actId="20577"/>
        <pc:sldMkLst>
          <pc:docMk/>
          <pc:sldMk cId="3600247293" sldId="331"/>
        </pc:sldMkLst>
        <pc:spChg chg="mod">
          <ac:chgData name="Rabia Koc" userId="e257d29cafbd29ec" providerId="Windows Live" clId="Web-{6023478D-BDBB-4449-A819-9E03DD0957CF}" dt="2020-10-29T16:05:38.326" v="101" actId="20577"/>
          <ac:spMkLst>
            <pc:docMk/>
            <pc:sldMk cId="3600247293" sldId="331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5:38.285" v="4006" actId="20577"/>
          <ac:spMkLst>
            <pc:docMk/>
            <pc:sldMk cId="3600247293" sldId="331"/>
            <ac:spMk id="4" creationId="{00000000-0000-0000-0000-000000000000}"/>
          </ac:spMkLst>
        </pc:spChg>
      </pc:sldChg>
      <pc:sldChg chg="addSp delSp modSp">
        <pc:chgData name="Rabia Koc" userId="e257d29cafbd29ec" providerId="Windows Live" clId="Web-{6023478D-BDBB-4449-A819-9E03DD0957CF}" dt="2020-10-29T19:35:52.097" v="4009" actId="20577"/>
        <pc:sldMkLst>
          <pc:docMk/>
          <pc:sldMk cId="2209781194" sldId="332"/>
        </pc:sldMkLst>
        <pc:spChg chg="mod">
          <ac:chgData name="Rabia Koc" userId="e257d29cafbd29ec" providerId="Windows Live" clId="Web-{6023478D-BDBB-4449-A819-9E03DD0957CF}" dt="2020-10-29T16:06:21.327" v="114" actId="20577"/>
          <ac:spMkLst>
            <pc:docMk/>
            <pc:sldMk cId="2209781194" sldId="332"/>
            <ac:spMk id="2" creationId="{00000000-0000-0000-0000-000000000000}"/>
          </ac:spMkLst>
        </pc:spChg>
        <pc:spChg chg="add del mod">
          <ac:chgData name="Rabia Koc" userId="e257d29cafbd29ec" providerId="Windows Live" clId="Web-{6023478D-BDBB-4449-A819-9E03DD0957CF}" dt="2020-10-29T18:32:36.130" v="2689"/>
          <ac:spMkLst>
            <pc:docMk/>
            <pc:sldMk cId="2209781194" sldId="332"/>
            <ac:spMk id="3" creationId="{5CCCC7C0-B5EB-4B1F-9FDF-C739C3FA02A0}"/>
          </ac:spMkLst>
        </pc:spChg>
        <pc:spChg chg="mod">
          <ac:chgData name="Rabia Koc" userId="e257d29cafbd29ec" providerId="Windows Live" clId="Web-{6023478D-BDBB-4449-A819-9E03DD0957CF}" dt="2020-10-29T19:35:52.097" v="4009" actId="20577"/>
          <ac:spMkLst>
            <pc:docMk/>
            <pc:sldMk cId="2209781194" sldId="332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6:21.536" v="4014" actId="20577"/>
        <pc:sldMkLst>
          <pc:docMk/>
          <pc:sldMk cId="3213002370" sldId="333"/>
        </pc:sldMkLst>
        <pc:spChg chg="mod">
          <ac:chgData name="Rabia Koc" userId="e257d29cafbd29ec" providerId="Windows Live" clId="Web-{6023478D-BDBB-4449-A819-9E03DD0957CF}" dt="2020-10-29T16:06:44.421" v="126" actId="20577"/>
          <ac:spMkLst>
            <pc:docMk/>
            <pc:sldMk cId="3213002370" sldId="333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6:21.536" v="4014" actId="20577"/>
          <ac:spMkLst>
            <pc:docMk/>
            <pc:sldMk cId="3213002370" sldId="333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6:38.396" v="4021" actId="20577"/>
        <pc:sldMkLst>
          <pc:docMk/>
          <pc:sldMk cId="893007247" sldId="334"/>
        </pc:sldMkLst>
        <pc:spChg chg="mod">
          <ac:chgData name="Rabia Koc" userId="e257d29cafbd29ec" providerId="Windows Live" clId="Web-{6023478D-BDBB-4449-A819-9E03DD0957CF}" dt="2020-10-29T16:07:37.969" v="157" actId="20577"/>
          <ac:spMkLst>
            <pc:docMk/>
            <pc:sldMk cId="893007247" sldId="334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6:38.396" v="4021" actId="20577"/>
          <ac:spMkLst>
            <pc:docMk/>
            <pc:sldMk cId="893007247" sldId="334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6:53.537" v="4026" actId="20577"/>
        <pc:sldMkLst>
          <pc:docMk/>
          <pc:sldMk cId="2992803823" sldId="335"/>
        </pc:sldMkLst>
        <pc:spChg chg="mod">
          <ac:chgData name="Rabia Koc" userId="e257d29cafbd29ec" providerId="Windows Live" clId="Web-{6023478D-BDBB-4449-A819-9E03DD0957CF}" dt="2020-10-29T16:08:03.110" v="167" actId="20577"/>
          <ac:spMkLst>
            <pc:docMk/>
            <pc:sldMk cId="2992803823" sldId="335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6:53.537" v="4026" actId="20577"/>
          <ac:spMkLst>
            <pc:docMk/>
            <pc:sldMk cId="2992803823" sldId="335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7:01.756" v="4029" actId="20577"/>
        <pc:sldMkLst>
          <pc:docMk/>
          <pc:sldMk cId="2822518633" sldId="336"/>
        </pc:sldMkLst>
        <pc:spChg chg="mod">
          <ac:chgData name="Rabia Koc" userId="e257d29cafbd29ec" providerId="Windows Live" clId="Web-{6023478D-BDBB-4449-A819-9E03DD0957CF}" dt="2020-10-29T16:08:19.095" v="172" actId="20577"/>
          <ac:spMkLst>
            <pc:docMk/>
            <pc:sldMk cId="2822518633" sldId="336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7:01.756" v="4029" actId="20577"/>
          <ac:spMkLst>
            <pc:docMk/>
            <pc:sldMk cId="2822518633" sldId="336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7:10.365" v="4032" actId="20577"/>
        <pc:sldMkLst>
          <pc:docMk/>
          <pc:sldMk cId="4056080118" sldId="337"/>
        </pc:sldMkLst>
        <pc:spChg chg="mod">
          <ac:chgData name="Rabia Koc" userId="e257d29cafbd29ec" providerId="Windows Live" clId="Web-{6023478D-BDBB-4449-A819-9E03DD0957CF}" dt="2020-10-29T16:08:40.970" v="180" actId="20577"/>
          <ac:spMkLst>
            <pc:docMk/>
            <pc:sldMk cId="4056080118" sldId="337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7:10.365" v="4032" actId="20577"/>
          <ac:spMkLst>
            <pc:docMk/>
            <pc:sldMk cId="4056080118" sldId="337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7:24.413" v="4039" actId="20577"/>
        <pc:sldMkLst>
          <pc:docMk/>
          <pc:sldMk cId="932183388" sldId="338"/>
        </pc:sldMkLst>
        <pc:spChg chg="mod">
          <ac:chgData name="Rabia Koc" userId="e257d29cafbd29ec" providerId="Windows Live" clId="Web-{6023478D-BDBB-4449-A819-9E03DD0957CF}" dt="2020-10-29T16:08:53.158" v="189" actId="20577"/>
          <ac:spMkLst>
            <pc:docMk/>
            <pc:sldMk cId="932183388" sldId="338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7:24.413" v="4039" actId="20577"/>
          <ac:spMkLst>
            <pc:docMk/>
            <pc:sldMk cId="932183388" sldId="338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7:31.928" v="4047" actId="20577"/>
        <pc:sldMkLst>
          <pc:docMk/>
          <pc:sldMk cId="2475002029" sldId="339"/>
        </pc:sldMkLst>
        <pc:spChg chg="mod">
          <ac:chgData name="Rabia Koc" userId="e257d29cafbd29ec" providerId="Windows Live" clId="Web-{6023478D-BDBB-4449-A819-9E03DD0957CF}" dt="2020-10-29T16:09:28.721" v="206" actId="20577"/>
          <ac:spMkLst>
            <pc:docMk/>
            <pc:sldMk cId="2475002029" sldId="339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7:31.928" v="4047" actId="20577"/>
          <ac:spMkLst>
            <pc:docMk/>
            <pc:sldMk cId="2475002029" sldId="339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9:37:50.570" v="4056" actId="20577"/>
        <pc:sldMkLst>
          <pc:docMk/>
          <pc:sldMk cId="378657336" sldId="340"/>
        </pc:sldMkLst>
        <pc:spChg chg="mod">
          <ac:chgData name="Rabia Koc" userId="e257d29cafbd29ec" providerId="Windows Live" clId="Web-{6023478D-BDBB-4449-A819-9E03DD0957CF}" dt="2020-10-29T16:09:44.190" v="212" actId="20577"/>
          <ac:spMkLst>
            <pc:docMk/>
            <pc:sldMk cId="378657336" sldId="340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9:37:50.570" v="4056" actId="20577"/>
          <ac:spMkLst>
            <pc:docMk/>
            <pc:sldMk cId="378657336" sldId="340"/>
            <ac:spMk id="4" creationId="{00000000-0000-0000-0000-000000000000}"/>
          </ac:spMkLst>
        </pc:spChg>
      </pc:sldChg>
      <pc:sldChg chg="modSp">
        <pc:chgData name="Rabia Koc" userId="e257d29cafbd29ec" providerId="Windows Live" clId="Web-{6023478D-BDBB-4449-A819-9E03DD0957CF}" dt="2020-10-29T18:36:16.292" v="2760" actId="20577"/>
        <pc:sldMkLst>
          <pc:docMk/>
          <pc:sldMk cId="2934124725" sldId="341"/>
        </pc:sldMkLst>
        <pc:spChg chg="mod">
          <ac:chgData name="Rabia Koc" userId="e257d29cafbd29ec" providerId="Windows Live" clId="Web-{6023478D-BDBB-4449-A819-9E03DD0957CF}" dt="2020-10-29T16:10:04.081" v="220" actId="20577"/>
          <ac:spMkLst>
            <pc:docMk/>
            <pc:sldMk cId="2934124725" sldId="341"/>
            <ac:spMk id="2" creationId="{00000000-0000-0000-0000-000000000000}"/>
          </ac:spMkLst>
        </pc:spChg>
        <pc:spChg chg="mod">
          <ac:chgData name="Rabia Koc" userId="e257d29cafbd29ec" providerId="Windows Live" clId="Web-{6023478D-BDBB-4449-A819-9E03DD0957CF}" dt="2020-10-29T18:36:16.292" v="2760" actId="20577"/>
          <ac:spMkLst>
            <pc:docMk/>
            <pc:sldMk cId="2934124725" sldId="341"/>
            <ac:spMk id="4" creationId="{00000000-0000-0000-0000-000000000000}"/>
          </ac:spMkLst>
        </pc:spChg>
      </pc:sldChg>
      <pc:sldChg chg="delSp modSp new">
        <pc:chgData name="Rabia Koc" userId="e257d29cafbd29ec" providerId="Windows Live" clId="Web-{6023478D-BDBB-4449-A819-9E03DD0957CF}" dt="2020-10-29T19:38:06.226" v="4061" actId="20577"/>
        <pc:sldMkLst>
          <pc:docMk/>
          <pc:sldMk cId="3244031074" sldId="342"/>
        </pc:sldMkLst>
        <pc:spChg chg="mod">
          <ac:chgData name="Rabia Koc" userId="e257d29cafbd29ec" providerId="Windows Live" clId="Web-{6023478D-BDBB-4449-A819-9E03DD0957CF}" dt="2020-10-29T16:10:48.097" v="237" actId="14100"/>
          <ac:spMkLst>
            <pc:docMk/>
            <pc:sldMk cId="3244031074" sldId="342"/>
            <ac:spMk id="2" creationId="{EAA0A7EB-F43F-4983-BD17-888CB9BC8CB5}"/>
          </ac:spMkLst>
        </pc:spChg>
        <pc:spChg chg="del">
          <ac:chgData name="Rabia Koc" userId="e257d29cafbd29ec" providerId="Windows Live" clId="Web-{6023478D-BDBB-4449-A819-9E03DD0957CF}" dt="2020-10-29T16:10:30.878" v="227"/>
          <ac:spMkLst>
            <pc:docMk/>
            <pc:sldMk cId="3244031074" sldId="342"/>
            <ac:spMk id="3" creationId="{777E651E-E421-4722-A916-6354B864270D}"/>
          </ac:spMkLst>
        </pc:spChg>
        <pc:spChg chg="mod">
          <ac:chgData name="Rabia Koc" userId="e257d29cafbd29ec" providerId="Windows Live" clId="Web-{6023478D-BDBB-4449-A819-9E03DD0957CF}" dt="2020-10-29T19:38:06.226" v="4061" actId="20577"/>
          <ac:spMkLst>
            <pc:docMk/>
            <pc:sldMk cId="3244031074" sldId="342"/>
            <ac:spMk id="4" creationId="{A45A9952-012A-4E3D-A216-BD407F750306}"/>
          </ac:spMkLst>
        </pc:spChg>
      </pc:sldChg>
      <pc:sldChg chg="delSp modSp new">
        <pc:chgData name="Rabia Koc" userId="e257d29cafbd29ec" providerId="Windows Live" clId="Web-{6023478D-BDBB-4449-A819-9E03DD0957CF}" dt="2020-10-29T19:38:14.602" v="4064" actId="20577"/>
        <pc:sldMkLst>
          <pc:docMk/>
          <pc:sldMk cId="1823226378" sldId="343"/>
        </pc:sldMkLst>
        <pc:spChg chg="del">
          <ac:chgData name="Rabia Koc" userId="e257d29cafbd29ec" providerId="Windows Live" clId="Web-{6023478D-BDBB-4449-A819-9E03DD0957CF}" dt="2020-10-29T16:11:17.113" v="248"/>
          <ac:spMkLst>
            <pc:docMk/>
            <pc:sldMk cId="1823226378" sldId="343"/>
            <ac:spMk id="2" creationId="{855CC7DB-E1F0-4E1F-A9E0-81DE9CE3E978}"/>
          </ac:spMkLst>
        </pc:spChg>
        <pc:spChg chg="del">
          <ac:chgData name="Rabia Koc" userId="e257d29cafbd29ec" providerId="Windows Live" clId="Web-{6023478D-BDBB-4449-A819-9E03DD0957CF}" dt="2020-10-29T16:11:18.848" v="249"/>
          <ac:spMkLst>
            <pc:docMk/>
            <pc:sldMk cId="1823226378" sldId="343"/>
            <ac:spMk id="3" creationId="{295EFA0E-E0AD-4BE8-BE26-C15D69937932}"/>
          </ac:spMkLst>
        </pc:spChg>
        <pc:spChg chg="mod">
          <ac:chgData name="Rabia Koc" userId="e257d29cafbd29ec" providerId="Windows Live" clId="Web-{6023478D-BDBB-4449-A819-9E03DD0957CF}" dt="2020-10-29T19:38:14.602" v="4064" actId="20577"/>
          <ac:spMkLst>
            <pc:docMk/>
            <pc:sldMk cId="1823226378" sldId="343"/>
            <ac:spMk id="4" creationId="{7DD3C1F4-FD16-4D18-AACA-0BB63A024A7A}"/>
          </ac:spMkLst>
        </pc:spChg>
      </pc:sldChg>
      <pc:sldChg chg="addSp delSp modSp new del">
        <pc:chgData name="Rabia Koc" userId="e257d29cafbd29ec" providerId="Windows Live" clId="Web-{6023478D-BDBB-4449-A819-9E03DD0957CF}" dt="2020-10-29T19:11:11.040" v="3372"/>
        <pc:sldMkLst>
          <pc:docMk/>
          <pc:sldMk cId="327762079" sldId="344"/>
        </pc:sldMkLst>
        <pc:spChg chg="mod">
          <ac:chgData name="Rabia Koc" userId="e257d29cafbd29ec" providerId="Windows Live" clId="Web-{6023478D-BDBB-4449-A819-9E03DD0957CF}" dt="2020-10-29T18:37:00.450" v="2800" actId="20577"/>
          <ac:spMkLst>
            <pc:docMk/>
            <pc:sldMk cId="327762079" sldId="344"/>
            <ac:spMk id="2" creationId="{EFB2C1CC-B10B-4854-B2B3-F2BF283B9D90}"/>
          </ac:spMkLst>
        </pc:spChg>
        <pc:spChg chg="del">
          <ac:chgData name="Rabia Koc" userId="e257d29cafbd29ec" providerId="Windows Live" clId="Web-{6023478D-BDBB-4449-A819-9E03DD0957CF}" dt="2020-10-29T18:36:43.699" v="2773"/>
          <ac:spMkLst>
            <pc:docMk/>
            <pc:sldMk cId="327762079" sldId="344"/>
            <ac:spMk id="3" creationId="{01BCA53A-1062-47C7-BB2D-009D3179D6DB}"/>
          </ac:spMkLst>
        </pc:spChg>
        <pc:spChg chg="mod">
          <ac:chgData name="Rabia Koc" userId="e257d29cafbd29ec" providerId="Windows Live" clId="Web-{6023478D-BDBB-4449-A819-9E03DD0957CF}" dt="2020-10-29T18:38:15.452" v="2814" actId="20577"/>
          <ac:spMkLst>
            <pc:docMk/>
            <pc:sldMk cId="327762079" sldId="344"/>
            <ac:spMk id="4" creationId="{537234DC-856A-4D26-87B5-70B0BACF0FE2}"/>
          </ac:spMkLst>
        </pc:spChg>
        <pc:picChg chg="add del mod">
          <ac:chgData name="Rabia Koc" userId="e257d29cafbd29ec" providerId="Windows Live" clId="Web-{6023478D-BDBB-4449-A819-9E03DD0957CF}" dt="2020-10-29T18:52:27.648" v="3053"/>
          <ac:picMkLst>
            <pc:docMk/>
            <pc:sldMk cId="327762079" sldId="344"/>
            <ac:picMk id="5" creationId="{3DF4C867-C86B-479C-95DC-54DBE19CD52A}"/>
          </ac:picMkLst>
        </pc:picChg>
        <pc:picChg chg="add mod">
          <ac:chgData name="Rabia Koc" userId="e257d29cafbd29ec" providerId="Windows Live" clId="Web-{6023478D-BDBB-4449-A819-9E03DD0957CF}" dt="2020-10-29T18:53:05.837" v="3064" actId="1076"/>
          <ac:picMkLst>
            <pc:docMk/>
            <pc:sldMk cId="327762079" sldId="344"/>
            <ac:picMk id="6" creationId="{96DDAE13-DA90-4BE6-B900-5E62F89CC909}"/>
          </ac:picMkLst>
        </pc:picChg>
        <pc:picChg chg="add mod">
          <ac:chgData name="Rabia Koc" userId="e257d29cafbd29ec" providerId="Windows Live" clId="Web-{6023478D-BDBB-4449-A819-9E03DD0957CF}" dt="2020-10-29T18:52:59.977" v="3061" actId="1076"/>
          <ac:picMkLst>
            <pc:docMk/>
            <pc:sldMk cId="327762079" sldId="344"/>
            <ac:picMk id="7" creationId="{68E3A2E7-0EBB-446F-A42A-23E7C6018176}"/>
          </ac:picMkLst>
        </pc:picChg>
      </pc:sldChg>
      <pc:sldChg chg="addSp delSp modSp new del">
        <pc:chgData name="Rabia Koc" userId="e257d29cafbd29ec" providerId="Windows Live" clId="Web-{6023478D-BDBB-4449-A819-9E03DD0957CF}" dt="2020-10-29T17:38:15.761" v="2018"/>
        <pc:sldMkLst>
          <pc:docMk/>
          <pc:sldMk cId="1409372887" sldId="344"/>
        </pc:sldMkLst>
        <pc:spChg chg="mod">
          <ac:chgData name="Rabia Koc" userId="e257d29cafbd29ec" providerId="Windows Live" clId="Web-{6023478D-BDBB-4449-A819-9E03DD0957CF}" dt="2020-10-29T17:03:42.696" v="1320"/>
          <ac:spMkLst>
            <pc:docMk/>
            <pc:sldMk cId="1409372887" sldId="344"/>
            <ac:spMk id="2" creationId="{AC44ECAA-A52F-4F45-8F1A-8F622E1C16CD}"/>
          </ac:spMkLst>
        </pc:spChg>
        <pc:spChg chg="del">
          <ac:chgData name="Rabia Koc" userId="e257d29cafbd29ec" providerId="Windows Live" clId="Web-{6023478D-BDBB-4449-A819-9E03DD0957CF}" dt="2020-10-29T17:03:36.227" v="1317"/>
          <ac:spMkLst>
            <pc:docMk/>
            <pc:sldMk cId="1409372887" sldId="344"/>
            <ac:spMk id="3" creationId="{62A24D5C-7041-45FF-870A-F8726C7F3EB7}"/>
          </ac:spMkLst>
        </pc:spChg>
        <pc:spChg chg="mod">
          <ac:chgData name="Rabia Koc" userId="e257d29cafbd29ec" providerId="Windows Live" clId="Web-{6023478D-BDBB-4449-A819-9E03DD0957CF}" dt="2020-10-29T17:03:54.868" v="1338" actId="20577"/>
          <ac:spMkLst>
            <pc:docMk/>
            <pc:sldMk cId="1409372887" sldId="344"/>
            <ac:spMk id="4" creationId="{2D3775BD-737F-4746-A050-4187F58D9426}"/>
          </ac:spMkLst>
        </pc:spChg>
        <pc:picChg chg="add del mod">
          <ac:chgData name="Rabia Koc" userId="e257d29cafbd29ec" providerId="Windows Live" clId="Web-{6023478D-BDBB-4449-A819-9E03DD0957CF}" dt="2020-10-29T17:08:30.060" v="1375"/>
          <ac:picMkLst>
            <pc:docMk/>
            <pc:sldMk cId="1409372887" sldId="344"/>
            <ac:picMk id="5" creationId="{CD73C493-FE5B-4588-A28A-6167FAA2F94B}"/>
          </ac:picMkLst>
        </pc:picChg>
        <pc:picChg chg="add del mod">
          <ac:chgData name="Rabia Koc" userId="e257d29cafbd29ec" providerId="Windows Live" clId="Web-{6023478D-BDBB-4449-A819-9E03DD0957CF}" dt="2020-10-29T17:08:29.591" v="1374"/>
          <ac:picMkLst>
            <pc:docMk/>
            <pc:sldMk cId="1409372887" sldId="344"/>
            <ac:picMk id="6" creationId="{9844FDBA-6BBE-4BB3-B777-70F83CD3817E}"/>
          </ac:picMkLst>
        </pc:picChg>
        <pc:picChg chg="add del mod">
          <ac:chgData name="Rabia Koc" userId="e257d29cafbd29ec" providerId="Windows Live" clId="Web-{6023478D-BDBB-4449-A819-9E03DD0957CF}" dt="2020-10-29T17:08:31.732" v="1376"/>
          <ac:picMkLst>
            <pc:docMk/>
            <pc:sldMk cId="1409372887" sldId="344"/>
            <ac:picMk id="7" creationId="{C9A88CCA-51A0-4756-9BF1-81EE702EDBE2}"/>
          </ac:picMkLst>
        </pc:picChg>
        <pc:picChg chg="add mod">
          <ac:chgData name="Rabia Koc" userId="e257d29cafbd29ec" providerId="Windows Live" clId="Web-{6023478D-BDBB-4449-A819-9E03DD0957CF}" dt="2020-10-29T17:09:25.717" v="1389" actId="1076"/>
          <ac:picMkLst>
            <pc:docMk/>
            <pc:sldMk cId="1409372887" sldId="344"/>
            <ac:picMk id="8" creationId="{84E22850-88D7-41A3-87CB-D62A60CB402B}"/>
          </ac:picMkLst>
        </pc:picChg>
        <pc:picChg chg="add mod">
          <ac:chgData name="Rabia Koc" userId="e257d29cafbd29ec" providerId="Windows Live" clId="Web-{6023478D-BDBB-4449-A819-9E03DD0957CF}" dt="2020-10-29T17:09:25.686" v="1388" actId="1076"/>
          <ac:picMkLst>
            <pc:docMk/>
            <pc:sldMk cId="1409372887" sldId="344"/>
            <ac:picMk id="9" creationId="{B6ED3B54-4A8B-49B5-8967-C53906FBAEA8}"/>
          </ac:picMkLst>
        </pc:picChg>
        <pc:picChg chg="add mod">
          <ac:chgData name="Rabia Koc" userId="e257d29cafbd29ec" providerId="Windows Live" clId="Web-{6023478D-BDBB-4449-A819-9E03DD0957CF}" dt="2020-10-29T17:09:25.639" v="1387" actId="1076"/>
          <ac:picMkLst>
            <pc:docMk/>
            <pc:sldMk cId="1409372887" sldId="344"/>
            <ac:picMk id="10" creationId="{F0DEB3D3-595A-4EF0-ADEC-7CD9010A1C79}"/>
          </ac:picMkLst>
        </pc:picChg>
      </pc:sldChg>
      <pc:sldChg chg="addSp delSp modSp new">
        <pc:chgData name="Rabia Koc" userId="e257d29cafbd29ec" providerId="Windows Live" clId="Web-{6023478D-BDBB-4449-A819-9E03DD0957CF}" dt="2020-10-29T19:42:00.389" v="4078" actId="1076"/>
        <pc:sldMkLst>
          <pc:docMk/>
          <pc:sldMk cId="3286207488" sldId="344"/>
        </pc:sldMkLst>
        <pc:spChg chg="mod">
          <ac:chgData name="Rabia Koc" userId="e257d29cafbd29ec" providerId="Windows Live" clId="Web-{6023478D-BDBB-4449-A819-9E03DD0957CF}" dt="2020-10-29T19:42:00.389" v="4078" actId="1076"/>
          <ac:spMkLst>
            <pc:docMk/>
            <pc:sldMk cId="3286207488" sldId="344"/>
            <ac:spMk id="2" creationId="{346A0399-39B9-4F44-AF92-BDE64AEFDF1F}"/>
          </ac:spMkLst>
        </pc:spChg>
        <pc:spChg chg="del">
          <ac:chgData name="Rabia Koc" userId="e257d29cafbd29ec" providerId="Windows Live" clId="Web-{6023478D-BDBB-4449-A819-9E03DD0957CF}" dt="2020-10-29T19:21:07.994" v="3565"/>
          <ac:spMkLst>
            <pc:docMk/>
            <pc:sldMk cId="3286207488" sldId="344"/>
            <ac:spMk id="3" creationId="{147DA035-1D6D-4279-8902-9CBAC572516A}"/>
          </ac:spMkLst>
        </pc:spChg>
        <pc:spChg chg="mod">
          <ac:chgData name="Rabia Koc" userId="e257d29cafbd29ec" providerId="Windows Live" clId="Web-{6023478D-BDBB-4449-A819-9E03DD0957CF}" dt="2020-10-29T19:21:43.870" v="3613" actId="20577"/>
          <ac:spMkLst>
            <pc:docMk/>
            <pc:sldMk cId="3286207488" sldId="344"/>
            <ac:spMk id="4" creationId="{CC275C77-C16D-4EB6-9475-BD05969B8294}"/>
          </ac:spMkLst>
        </pc:spChg>
        <pc:picChg chg="add del mod">
          <ac:chgData name="Rabia Koc" userId="e257d29cafbd29ec" providerId="Windows Live" clId="Web-{6023478D-BDBB-4449-A819-9E03DD0957CF}" dt="2020-10-29T19:41:28.685" v="4072"/>
          <ac:picMkLst>
            <pc:docMk/>
            <pc:sldMk cId="3286207488" sldId="344"/>
            <ac:picMk id="5" creationId="{9A5E33C7-57C3-4295-9E01-7C9CEE4CA562}"/>
          </ac:picMkLst>
        </pc:picChg>
        <pc:picChg chg="add del mod">
          <ac:chgData name="Rabia Koc" userId="e257d29cafbd29ec" providerId="Windows Live" clId="Web-{6023478D-BDBB-4449-A819-9E03DD0957CF}" dt="2020-10-29T19:41:30.107" v="4073"/>
          <ac:picMkLst>
            <pc:docMk/>
            <pc:sldMk cId="3286207488" sldId="344"/>
            <ac:picMk id="6" creationId="{D87D3471-39DA-4BFF-8D2E-5F12BE7AE916}"/>
          </ac:picMkLst>
        </pc:picChg>
        <pc:picChg chg="add mod">
          <ac:chgData name="Rabia Koc" userId="e257d29cafbd29ec" providerId="Windows Live" clId="Web-{6023478D-BDBB-4449-A819-9E03DD0957CF}" dt="2020-10-29T19:41:53.358" v="4077" actId="1076"/>
          <ac:picMkLst>
            <pc:docMk/>
            <pc:sldMk cId="3286207488" sldId="344"/>
            <ac:picMk id="7" creationId="{4C995ECE-5B37-4F96-8E3C-623BD027CF3C}"/>
          </ac:picMkLst>
        </pc:picChg>
      </pc:sldChg>
      <pc:sldChg chg="delSp modSp new">
        <pc:chgData name="Rabia Koc" userId="e257d29cafbd29ec" providerId="Windows Live" clId="Web-{6023478D-BDBB-4449-A819-9E03DD0957CF}" dt="2020-10-29T19:38:32.774" v="4069" actId="20577"/>
        <pc:sldMkLst>
          <pc:docMk/>
          <pc:sldMk cId="1574990553" sldId="345"/>
        </pc:sldMkLst>
        <pc:spChg chg="del">
          <ac:chgData name="Rabia Koc" userId="e257d29cafbd29ec" providerId="Windows Live" clId="Web-{6023478D-BDBB-4449-A819-9E03DD0957CF}" dt="2020-10-29T19:23:49.311" v="3631"/>
          <ac:spMkLst>
            <pc:docMk/>
            <pc:sldMk cId="1574990553" sldId="345"/>
            <ac:spMk id="2" creationId="{6006E8E9-3024-4D42-BA69-D5A6EF57CF1C}"/>
          </ac:spMkLst>
        </pc:spChg>
        <pc:spChg chg="del">
          <ac:chgData name="Rabia Koc" userId="e257d29cafbd29ec" providerId="Windows Live" clId="Web-{6023478D-BDBB-4449-A819-9E03DD0957CF}" dt="2020-10-29T19:23:49.358" v="3632"/>
          <ac:spMkLst>
            <pc:docMk/>
            <pc:sldMk cId="1574990553" sldId="345"/>
            <ac:spMk id="3" creationId="{526D6F4A-3AD0-45EE-86DB-A64170664D14}"/>
          </ac:spMkLst>
        </pc:spChg>
        <pc:spChg chg="mod">
          <ac:chgData name="Rabia Koc" userId="e257d29cafbd29ec" providerId="Windows Live" clId="Web-{6023478D-BDBB-4449-A819-9E03DD0957CF}" dt="2020-10-29T19:38:32.774" v="4069" actId="20577"/>
          <ac:spMkLst>
            <pc:docMk/>
            <pc:sldMk cId="1574990553" sldId="345"/>
            <ac:spMk id="4" creationId="{85A8A495-3AFE-4428-8C79-DB9084BCC352}"/>
          </ac:spMkLst>
        </pc:spChg>
      </pc:sldChg>
      <pc:sldChg chg="delSp modSp new del">
        <pc:chgData name="Rabia Koc" userId="e257d29cafbd29ec" providerId="Windows Live" clId="Web-{6023478D-BDBB-4449-A819-9E03DD0957CF}" dt="2020-10-29T19:11:12.383" v="3373"/>
        <pc:sldMkLst>
          <pc:docMk/>
          <pc:sldMk cId="1808866525" sldId="345"/>
        </pc:sldMkLst>
        <pc:spChg chg="del">
          <ac:chgData name="Rabia Koc" userId="e257d29cafbd29ec" providerId="Windows Live" clId="Web-{6023478D-BDBB-4449-A819-9E03DD0957CF}" dt="2020-10-29T18:39:08.500" v="2818"/>
          <ac:spMkLst>
            <pc:docMk/>
            <pc:sldMk cId="1808866525" sldId="345"/>
            <ac:spMk id="2" creationId="{C88FEFC8-43A6-4E33-B586-3609DF1200F4}"/>
          </ac:spMkLst>
        </pc:spChg>
        <pc:spChg chg="del">
          <ac:chgData name="Rabia Koc" userId="e257d29cafbd29ec" providerId="Windows Live" clId="Web-{6023478D-BDBB-4449-A819-9E03DD0957CF}" dt="2020-10-29T18:39:10.125" v="2819"/>
          <ac:spMkLst>
            <pc:docMk/>
            <pc:sldMk cId="1808866525" sldId="345"/>
            <ac:spMk id="3" creationId="{53743C05-8C65-44EF-958C-36AEDF0B557D}"/>
          </ac:spMkLst>
        </pc:spChg>
        <pc:spChg chg="mod">
          <ac:chgData name="Rabia Koc" userId="e257d29cafbd29ec" providerId="Windows Live" clId="Web-{6023478D-BDBB-4449-A819-9E03DD0957CF}" dt="2020-10-29T18:54:47.355" v="3065" actId="20577"/>
          <ac:spMkLst>
            <pc:docMk/>
            <pc:sldMk cId="1808866525" sldId="345"/>
            <ac:spMk id="4" creationId="{1912A513-C0EA-46A5-837B-3F18199C728C}"/>
          </ac:spMkLst>
        </pc:spChg>
      </pc:sldChg>
      <pc:sldChg chg="delSp modSp new del">
        <pc:chgData name="Rabia Koc" userId="e257d29cafbd29ec" providerId="Windows Live" clId="Web-{6023478D-BDBB-4449-A819-9E03DD0957CF}" dt="2020-10-29T17:38:15.776" v="2019"/>
        <pc:sldMkLst>
          <pc:docMk/>
          <pc:sldMk cId="1990652169" sldId="345"/>
        </pc:sldMkLst>
        <pc:spChg chg="del">
          <ac:chgData name="Rabia Koc" userId="e257d29cafbd29ec" providerId="Windows Live" clId="Web-{6023478D-BDBB-4449-A819-9E03DD0957CF}" dt="2020-10-29T17:04:52.494" v="1352"/>
          <ac:spMkLst>
            <pc:docMk/>
            <pc:sldMk cId="1990652169" sldId="345"/>
            <ac:spMk id="2" creationId="{EC4E88CA-AD70-46FF-8BD4-F6085966FF3A}"/>
          </ac:spMkLst>
        </pc:spChg>
        <pc:spChg chg="del">
          <ac:chgData name="Rabia Koc" userId="e257d29cafbd29ec" providerId="Windows Live" clId="Web-{6023478D-BDBB-4449-A819-9E03DD0957CF}" dt="2020-10-29T17:04:50.759" v="1351"/>
          <ac:spMkLst>
            <pc:docMk/>
            <pc:sldMk cId="1990652169" sldId="345"/>
            <ac:spMk id="3" creationId="{03312E54-DE5C-4000-A9B4-191C01AF2EF6}"/>
          </ac:spMkLst>
        </pc:spChg>
        <pc:spChg chg="mod">
          <ac:chgData name="Rabia Koc" userId="e257d29cafbd29ec" providerId="Windows Live" clId="Web-{6023478D-BDBB-4449-A819-9E03DD0957CF}" dt="2020-10-29T17:08:23.263" v="1371" actId="20577"/>
          <ac:spMkLst>
            <pc:docMk/>
            <pc:sldMk cId="1990652169" sldId="345"/>
            <ac:spMk id="4" creationId="{6E7588F5-CF61-46A2-B55C-5A0479DA2AD8}"/>
          </ac:spMkLst>
        </pc:spChg>
      </pc:sldChg>
    </pc:docChg>
  </pc:docChgLst>
  <pc:docChgLst>
    <pc:chgData name="Rabia Koc" userId="e257d29cafbd29ec" providerId="Windows Live" clId="Web-{2E4216D3-FE0A-4C35-B4B1-DBFB89756024}"/>
    <pc:docChg chg="delSld">
      <pc:chgData name="Rabia Koc" userId="e257d29cafbd29ec" providerId="Windows Live" clId="Web-{2E4216D3-FE0A-4C35-B4B1-DBFB89756024}" dt="2020-11-07T04:56:31.361" v="0"/>
      <pc:docMkLst>
        <pc:docMk/>
      </pc:docMkLst>
      <pc:sldChg chg="del">
        <pc:chgData name="Rabia Koc" userId="e257d29cafbd29ec" providerId="Windows Live" clId="Web-{2E4216D3-FE0A-4C35-B4B1-DBFB89756024}" dt="2020-11-07T04:56:31.361" v="0"/>
        <pc:sldMkLst>
          <pc:docMk/>
          <pc:sldMk cId="1823226378" sldId="3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brugenetica:Desktop:RAPOR%20TAS_ATP_%20FENOL_3.12.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user/Desktop/sonuc&#807;lar_Merve%20Sena_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user/Desktop/sonuc&#807;lar_Merve%20Sena_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ekanimdan\Desktop\2020%20devam-yeni%20Projeler\BV&#220;%20BAP\2020%20&#246;grenci%20bap\MERVE%20SENA%20YAKUT\SONU&#199;LAR%20-YEN&#304;\EtOH\SONUC&#807;LAR%20HT-29_bro24h_48h_16,0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ekanimdan\Desktop\2020%20devam-yeni%20Projeler\BV&#220;%20BAP\2020%20&#246;grenci%20bap\MERVE%20SENA%20YAKUT\SONU&#199;LAR%20-YEN&#304;\EtOH\SONUC&#807;LAR%20HT-29_bro24h_48h_16,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i="0" baseline="0" dirty="0">
                <a:effectLst/>
              </a:rPr>
              <a:t>Total Antioxidant Capacity </a:t>
            </a:r>
            <a:endParaRPr lang="en-US" dirty="0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"Cauliflower "</c:v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TAS!$H$18:$H$19</c:f>
              <c:strCache>
                <c:ptCount val="2"/>
                <c:pt idx="0">
                  <c:v>25 mg/mL</c:v>
                </c:pt>
                <c:pt idx="1">
                  <c:v>50 mg/mL</c:v>
                </c:pt>
              </c:strCache>
            </c:strRef>
          </c:cat>
          <c:val>
            <c:numRef>
              <c:f>TAS!$I$18:$I$19</c:f>
              <c:numCache>
                <c:formatCode>General</c:formatCode>
                <c:ptCount val="2"/>
                <c:pt idx="0">
                  <c:v>1.827316880646695</c:v>
                </c:pt>
                <c:pt idx="1">
                  <c:v>2.316781835473133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7-453E-A781-CB5D56ADC309}"/>
            </c:ext>
          </c:extLst>
        </c:ser>
        <c:ser>
          <c:idx val="1"/>
          <c:order val="1"/>
          <c:tx>
            <c:v>"Broccoli "</c:v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TAS!$I$10:$I$11</c:f>
              <c:numCache>
                <c:formatCode>General</c:formatCode>
                <c:ptCount val="2"/>
                <c:pt idx="0">
                  <c:v>2.910705848787447</c:v>
                </c:pt>
                <c:pt idx="1">
                  <c:v>3.021285116500238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7-453E-A781-CB5D56ADC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2079343600"/>
        <c:axId val="-2061337792"/>
      </c:barChart>
      <c:catAx>
        <c:axId val="-207934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err="1"/>
                  <a:t>Concentration</a:t>
                </a:r>
                <a:r>
                  <a:rPr lang="tr-TR" baseline="0" dirty="0"/>
                  <a:t> </a:t>
                </a:r>
                <a:r>
                  <a:rPr lang="tr-TR" baseline="0" dirty="0" err="1"/>
                  <a:t>extract</a:t>
                </a:r>
                <a:r>
                  <a:rPr lang="tr-TR" baseline="0" dirty="0"/>
                  <a:t> </a:t>
                </a:r>
                <a:r>
                  <a:rPr lang="tr-TR" dirty="0"/>
                  <a:t>(mg/ml)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61337792"/>
        <c:crosses val="autoZero"/>
        <c:auto val="1"/>
        <c:lblAlgn val="ctr"/>
        <c:lblOffset val="100"/>
        <c:noMultiLvlLbl val="0"/>
      </c:catAx>
      <c:valAx>
        <c:axId val="-206133779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tr-TR" sz="1100" b="0" i="0" baseline="0" dirty="0">
                    <a:effectLst/>
                  </a:rPr>
                  <a:t>% </a:t>
                </a:r>
                <a:r>
                  <a:rPr lang="tr-TR" sz="1100" b="0" i="0" baseline="0" dirty="0" err="1">
                    <a:effectLst/>
                  </a:rPr>
                  <a:t>Inhibition</a:t>
                </a:r>
                <a:r>
                  <a:rPr lang="tr-TR" sz="1100" b="0" i="0" baseline="0" dirty="0">
                    <a:effectLst/>
                  </a:rPr>
                  <a:t> of ABTS </a:t>
                </a:r>
                <a:r>
                  <a:rPr lang="tr-TR" sz="1100" b="0" i="0" baseline="0" dirty="0" err="1">
                    <a:effectLst/>
                  </a:rPr>
                  <a:t>radical</a:t>
                </a:r>
                <a:endParaRPr lang="tr-TR" sz="11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934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314535876444"/>
          <c:y val="0.299567277203715"/>
          <c:w val="0.162500853074748"/>
          <c:h val="0.242675721191151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Fenol!$B$21</c:f>
              <c:strCache>
                <c:ptCount val="1"/>
                <c:pt idx="0">
                  <c:v>Cauliflower 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Fenol!$A$31</c:f>
              <c:numCache>
                <c:formatCode>General</c:formatCode>
                <c:ptCount val="1"/>
              </c:numCache>
            </c:numRef>
          </c:cat>
          <c:val>
            <c:numRef>
              <c:f>Fenol!$B$28</c:f>
              <c:numCache>
                <c:formatCode>General</c:formatCode>
                <c:ptCount val="1"/>
                <c:pt idx="0">
                  <c:v>0.0678065137791482</c:v>
                </c:pt>
              </c:numCache>
            </c:numRef>
          </c:val>
        </c:ser>
        <c:ser>
          <c:idx val="1"/>
          <c:order val="1"/>
          <c:tx>
            <c:strRef>
              <c:f>Fenol!$C$21</c:f>
              <c:strCache>
                <c:ptCount val="1"/>
                <c:pt idx="0">
                  <c:v>Broccoli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numRef>
              <c:f>Fenol!$A$31</c:f>
              <c:numCache>
                <c:formatCode>General</c:formatCode>
                <c:ptCount val="1"/>
              </c:numCache>
            </c:numRef>
          </c:cat>
          <c:val>
            <c:numRef>
              <c:f>Fenol!$C$28</c:f>
              <c:numCache>
                <c:formatCode>General</c:formatCode>
                <c:ptCount val="1"/>
                <c:pt idx="0">
                  <c:v>0.0712962035074195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8495248"/>
        <c:axId val="-2146460784"/>
      </c:barChart>
      <c:catAx>
        <c:axId val="-21084952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tr-TR"/>
                  <a:t>concentration(5mg/ml)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-2146460784"/>
        <c:crosses val="autoZero"/>
        <c:auto val="1"/>
        <c:lblAlgn val="ctr"/>
        <c:lblOffset val="100"/>
        <c:noMultiLvlLbl val="0"/>
      </c:catAx>
      <c:valAx>
        <c:axId val="-21464607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tr-TR"/>
                  <a:t>mGAE/ml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-2108495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36254251578974"/>
          <c:y val="0.425352934621115"/>
          <c:w val="0.13896213082618"/>
          <c:h val="0.1448009990199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times new" charset="-94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tr-TR"/>
              <a:t>Total Flavonoid Content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Cauliflower </c:v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Flavonoid!$K$12</c:f>
              <c:numCache>
                <c:formatCode>General</c:formatCode>
                <c:ptCount val="1"/>
                <c:pt idx="0">
                  <c:v>128.2495635182165</c:v>
                </c:pt>
              </c:numCache>
            </c:numRef>
          </c:val>
        </c:ser>
        <c:ser>
          <c:idx val="1"/>
          <c:order val="1"/>
          <c:tx>
            <c:v>Broccoli</c:v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0404040404040404"/>
                  <c:y val="0.02743484224965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Flavonoid!$K$14</c:f>
              <c:numCache>
                <c:formatCode>General</c:formatCode>
                <c:ptCount val="1"/>
                <c:pt idx="0">
                  <c:v>607.8312347520431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9816576"/>
        <c:axId val="-2076220640"/>
      </c:barChart>
      <c:catAx>
        <c:axId val="-2099816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tr-TR"/>
                  <a:t>concentration(mg/ml)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-2076220640"/>
        <c:crosses val="autoZero"/>
        <c:auto val="1"/>
        <c:lblAlgn val="ctr"/>
        <c:lblOffset val="100"/>
        <c:noMultiLvlLbl val="0"/>
      </c:catAx>
      <c:valAx>
        <c:axId val="-20762206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tr-TR"/>
                  <a:t>mg quercetin/ml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-2099816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8265237714142"/>
          <c:y val="0.475692389819836"/>
          <c:w val="0.205134557062763"/>
          <c:h val="0.1729790508435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Broccoli</a:t>
            </a:r>
            <a:r>
              <a:rPr lang="tr-TR" baseline="0"/>
              <a:t> extract_MTT assay _48h 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CCD cell line 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71-4C2C-B52A-7878C7F070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'HT29-CCDsonuçlar'!$J$21:$J$25</c:f>
              <c:numCache>
                <c:formatCode>General</c:formatCode>
                <c:ptCount val="5"/>
                <c:pt idx="0">
                  <c:v>0.0</c:v>
                </c:pt>
                <c:pt idx="1">
                  <c:v>0.6</c:v>
                </c:pt>
                <c:pt idx="2">
                  <c:v>1.25</c:v>
                </c:pt>
                <c:pt idx="3">
                  <c:v>5.0</c:v>
                </c:pt>
                <c:pt idx="4">
                  <c:v>7.5</c:v>
                </c:pt>
              </c:numCache>
            </c:numRef>
          </c:cat>
          <c:val>
            <c:numRef>
              <c:f>'HT29-CCDsonuçlar'!$K$21:$K$25</c:f>
              <c:numCache>
                <c:formatCode>General</c:formatCode>
                <c:ptCount val="5"/>
                <c:pt idx="0">
                  <c:v>100.0</c:v>
                </c:pt>
                <c:pt idx="1">
                  <c:v>106.6065025316988</c:v>
                </c:pt>
                <c:pt idx="2">
                  <c:v>102.0892671587913</c:v>
                </c:pt>
                <c:pt idx="3">
                  <c:v>88.04608712887935</c:v>
                </c:pt>
                <c:pt idx="4">
                  <c:v>89.36851683895026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71-4C2C-B52A-7878C7F07051}"/>
            </c:ext>
          </c:extLst>
        </c:ser>
        <c:ser>
          <c:idx val="1"/>
          <c:order val="1"/>
          <c:tx>
            <c:v>HT-29 cell line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71-4C2C-B52A-7878C7F070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71-4C2C-B52A-7878C7F070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71-4C2C-B52A-7878C7F070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D71-4C2C-B52A-7878C7F070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75"/>
                  <c:y val="-0.0601851851851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71-4C2C-B52A-7878C7F070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'HT29-CCDsonuçlar'!$J$21:$J$25</c:f>
              <c:numCache>
                <c:formatCode>General</c:formatCode>
                <c:ptCount val="5"/>
                <c:pt idx="0">
                  <c:v>0.0</c:v>
                </c:pt>
                <c:pt idx="1">
                  <c:v>0.6</c:v>
                </c:pt>
                <c:pt idx="2">
                  <c:v>1.25</c:v>
                </c:pt>
                <c:pt idx="3">
                  <c:v>5.0</c:v>
                </c:pt>
                <c:pt idx="4">
                  <c:v>7.5</c:v>
                </c:pt>
              </c:numCache>
            </c:numRef>
          </c:cat>
          <c:val>
            <c:numRef>
              <c:f>'HT29-CCDsonuçlar'!$L$21:$L$25</c:f>
              <c:numCache>
                <c:formatCode>General</c:formatCode>
                <c:ptCount val="5"/>
                <c:pt idx="0">
                  <c:v>100.0</c:v>
                </c:pt>
                <c:pt idx="1">
                  <c:v>99.63991051090555</c:v>
                </c:pt>
                <c:pt idx="2">
                  <c:v>94.8415530065441</c:v>
                </c:pt>
                <c:pt idx="3">
                  <c:v>57.7788725491441</c:v>
                </c:pt>
                <c:pt idx="4">
                  <c:v>57.56302200913682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71-4C2C-B52A-7878C7F07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7738128"/>
        <c:axId val="-2108345200"/>
      </c:lineChart>
      <c:catAx>
        <c:axId val="-209773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Concentration (mg/ml)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108345200"/>
        <c:crosses val="autoZero"/>
        <c:auto val="1"/>
        <c:lblAlgn val="ctr"/>
        <c:lblOffset val="100"/>
        <c:noMultiLvlLbl val="0"/>
      </c:catAx>
      <c:valAx>
        <c:axId val="-2108345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/>
                  <a:t>Cell</a:t>
                </a:r>
                <a:r>
                  <a:rPr lang="tr-TR" baseline="0" dirty="0"/>
                  <a:t> </a:t>
                </a:r>
                <a:r>
                  <a:rPr lang="tr-TR" baseline="0" dirty="0" err="1"/>
                  <a:t>viability</a:t>
                </a:r>
                <a:endParaRPr lang="tr-T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9773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Cauliflower extract_MTT Assay_48h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CCD cell line 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25-4B35-872C-1A99271E37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'HT29-CCDsonuçlar'!$B$20:$B$26</c:f>
              <c:numCache>
                <c:formatCode>General</c:formatCode>
                <c:ptCount val="7"/>
                <c:pt idx="0">
                  <c:v>0.0</c:v>
                </c:pt>
                <c:pt idx="1">
                  <c:v>0.3125</c:v>
                </c:pt>
                <c:pt idx="2">
                  <c:v>0.625</c:v>
                </c:pt>
                <c:pt idx="3">
                  <c:v>1.25</c:v>
                </c:pt>
                <c:pt idx="4">
                  <c:v>2.5</c:v>
                </c:pt>
                <c:pt idx="5">
                  <c:v>5.0</c:v>
                </c:pt>
                <c:pt idx="6">
                  <c:v>7.5</c:v>
                </c:pt>
              </c:numCache>
            </c:numRef>
          </c:cat>
          <c:val>
            <c:numRef>
              <c:f>'HT29-CCDsonuçlar'!$C$42:$C$48</c:f>
              <c:numCache>
                <c:formatCode>General</c:formatCode>
                <c:ptCount val="7"/>
                <c:pt idx="0">
                  <c:v>100.0</c:v>
                </c:pt>
                <c:pt idx="1">
                  <c:v>100.4343371203578</c:v>
                </c:pt>
                <c:pt idx="2">
                  <c:v>96.74730472551057</c:v>
                </c:pt>
                <c:pt idx="3">
                  <c:v>89.55936907270525</c:v>
                </c:pt>
                <c:pt idx="4">
                  <c:v>86.94239125998577</c:v>
                </c:pt>
                <c:pt idx="5">
                  <c:v>84.4845844691185</c:v>
                </c:pt>
                <c:pt idx="6">
                  <c:v>79.64415288151103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25-4B35-872C-1A99271E37D0}"/>
            </c:ext>
          </c:extLst>
        </c:ser>
        <c:ser>
          <c:idx val="1"/>
          <c:order val="1"/>
          <c:tx>
            <c:v>HT-29 cell line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25-4B35-872C-1A99271E37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'HT29-CCDsonuçlar'!$B$20:$B$26</c:f>
              <c:numCache>
                <c:formatCode>General</c:formatCode>
                <c:ptCount val="7"/>
                <c:pt idx="0">
                  <c:v>0.0</c:v>
                </c:pt>
                <c:pt idx="1">
                  <c:v>0.3125</c:v>
                </c:pt>
                <c:pt idx="2">
                  <c:v>0.625</c:v>
                </c:pt>
                <c:pt idx="3">
                  <c:v>1.25</c:v>
                </c:pt>
                <c:pt idx="4">
                  <c:v>2.5</c:v>
                </c:pt>
                <c:pt idx="5">
                  <c:v>5.0</c:v>
                </c:pt>
                <c:pt idx="6">
                  <c:v>7.5</c:v>
                </c:pt>
              </c:numCache>
            </c:numRef>
          </c:cat>
          <c:val>
            <c:numRef>
              <c:f>'HT29-CCDsonuçlar'!$C$20:$C$26</c:f>
              <c:numCache>
                <c:formatCode>General</c:formatCode>
                <c:ptCount val="7"/>
                <c:pt idx="0">
                  <c:v>100.0</c:v>
                </c:pt>
                <c:pt idx="1">
                  <c:v>96.36619219766372</c:v>
                </c:pt>
                <c:pt idx="2">
                  <c:v>93.48659281739413</c:v>
                </c:pt>
                <c:pt idx="3">
                  <c:v>90.85520474894536</c:v>
                </c:pt>
                <c:pt idx="4">
                  <c:v>84.747262567239</c:v>
                </c:pt>
                <c:pt idx="5">
                  <c:v>72.939599496324</c:v>
                </c:pt>
                <c:pt idx="6">
                  <c:v>71.9860676713108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25-4B35-872C-1A99271E3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4044304"/>
        <c:axId val="-2097702864"/>
      </c:lineChart>
      <c:catAx>
        <c:axId val="-207404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Concentration(mg/ml)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97702864"/>
        <c:crosses val="autoZero"/>
        <c:auto val="1"/>
        <c:lblAlgn val="ctr"/>
        <c:lblOffset val="100"/>
        <c:noMultiLvlLbl val="0"/>
      </c:catAx>
      <c:valAx>
        <c:axId val="-2097702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cell</a:t>
                </a:r>
                <a:r>
                  <a:rPr lang="tr-TR" baseline="0"/>
                  <a:t> viability</a:t>
                </a:r>
                <a:endParaRPr lang="tr-TR"/>
              </a:p>
            </c:rich>
          </c:tx>
          <c:layout>
            <c:manualLayout>
              <c:xMode val="edge"/>
              <c:yMode val="edge"/>
              <c:x val="0.025"/>
              <c:y val="0.450617162438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7404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BC5-BBF8-4B6E-A251-3FAC69857547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041-78CE-40F7-9CF6-CE11F4E7A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041-78CE-40F7-9CF6-CE11F4E7ADC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75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041-78CE-40F7-9CF6-CE11F4E7ADC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72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8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0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9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03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85418" y="1689697"/>
            <a:ext cx="9144000" cy="3174297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Comparison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Cytotoxic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Genotoxic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(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Brassica</a:t>
            </a:r>
            <a:r>
              <a:rPr lang="tr-TR" sz="3600" b="1" i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Oleracea</a:t>
            </a:r>
            <a:r>
              <a:rPr lang="tr-TR" sz="3600" b="1" i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var. 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Italica</a:t>
            </a:r>
            <a:r>
              <a:rPr lang="tr-TR" sz="3600" b="1" i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)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(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Brassica</a:t>
            </a:r>
            <a:r>
              <a:rPr lang="tr-TR" sz="3600" b="1" i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Oleracea</a:t>
            </a:r>
            <a:r>
              <a:rPr lang="tr-TR" sz="3600" b="1" i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var. </a:t>
            </a:r>
            <a:r>
              <a:rPr lang="tr-TR" sz="3600" b="1" i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Botrytis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)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on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/>
            </a:r>
            <a:br>
              <a:rPr lang="tr-TR" sz="36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</a:br>
            <a:endParaRPr lang="tr-TR" sz="3600" b="1" dirty="0">
              <a:solidFill>
                <a:srgbClr val="AA184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485418" y="4950489"/>
            <a:ext cx="9144000" cy="1655762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Merve Sena YAKUT</a:t>
            </a:r>
          </a:p>
          <a:p>
            <a:r>
              <a:rPr lang="tr-TR" sz="2000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Mentor</a:t>
            </a:r>
            <a:r>
              <a:rPr lang="tr-TR" sz="2000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: Abdürrahim KOÇYİĞİT</a:t>
            </a:r>
          </a:p>
          <a:p>
            <a:r>
              <a:rPr lang="tr-TR" sz="2000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Yardımcı Araştırmacı: Ebru KANIMDAN</a:t>
            </a:r>
          </a:p>
        </p:txBody>
      </p:sp>
    </p:spTree>
    <p:extLst>
      <p:ext uri="{BB962C8B-B14F-4D97-AF65-F5344CB8AC3E}">
        <p14:creationId xmlns:p14="http://schemas.microsoft.com/office/powerpoint/2010/main" val="2112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- </a:t>
            </a:r>
            <a:r>
              <a:rPr lang="tr-TR" sz="3600" b="1" dirty="0" err="1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Apoptosis</a:t>
            </a:r>
            <a:endParaRPr lang="tr-TR" sz="36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60468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34C2B11-A2E0-456A-81F6-D637B4041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2" t="20172" r="52411" b="37797"/>
          <a:stretch/>
        </p:blipFill>
        <p:spPr>
          <a:xfrm>
            <a:off x="178028" y="1909377"/>
            <a:ext cx="2754864" cy="218457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760615" y="1571784"/>
            <a:ext cx="1980178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Control HT-29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9C48255F-D745-49BC-A436-635331CA9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3" t="32099" r="53394" b="23951"/>
          <a:stretch/>
        </p:blipFill>
        <p:spPr>
          <a:xfrm>
            <a:off x="428466" y="4486667"/>
            <a:ext cx="2413588" cy="2343374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D0154AE9-E644-44C7-A812-925685830E6E}"/>
              </a:ext>
            </a:extLst>
          </p:cNvPr>
          <p:cNvSpPr/>
          <p:nvPr/>
        </p:nvSpPr>
        <p:spPr>
          <a:xfrm>
            <a:off x="760615" y="4115936"/>
            <a:ext cx="1980178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Control CCD </a:t>
            </a:r>
            <a:r>
              <a:rPr lang="tr-TR" sz="1400" dirty="0" err="1"/>
              <a:t>cell</a:t>
            </a:r>
            <a:r>
              <a:rPr lang="tr-TR" sz="1400" dirty="0"/>
              <a:t> </a:t>
            </a:r>
            <a:r>
              <a:rPr lang="tr-TR" sz="1400" dirty="0" err="1"/>
              <a:t>line</a:t>
            </a:r>
            <a:endParaRPr lang="tr-TR" sz="1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>
          <a:xfrm>
            <a:off x="4464581" y="4417863"/>
            <a:ext cx="2651107" cy="23864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85" y="1767153"/>
            <a:ext cx="2548301" cy="243435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515985" y="1570710"/>
            <a:ext cx="2552080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7,5 mg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515985" y="4159159"/>
            <a:ext cx="2552080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7,5 mg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236703" y="1570710"/>
            <a:ext cx="2661955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7,5 mg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241494" y="4175698"/>
            <a:ext cx="2657163" cy="33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7,5 mg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5922"/>
          <a:stretch/>
        </p:blipFill>
        <p:spPr>
          <a:xfrm>
            <a:off x="8236703" y="1963644"/>
            <a:ext cx="2342289" cy="2117989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7269" r="6523" b="3841"/>
          <a:stretch/>
        </p:blipFill>
        <p:spPr>
          <a:xfrm>
            <a:off x="8236703" y="4568632"/>
            <a:ext cx="2383350" cy="22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79151" y="480936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</a:t>
            </a:r>
            <a:r>
              <a:rPr lang="tr-TR" sz="28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-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Acridine</a:t>
            </a:r>
            <a:r>
              <a:rPr lang="tr-TR" sz="28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Orange</a:t>
            </a:r>
            <a:r>
              <a:rPr lang="tr-TR" sz="28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Ethidium</a:t>
            </a:r>
            <a:r>
              <a:rPr lang="tr-TR" sz="28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Bromide</a:t>
            </a:r>
            <a:r>
              <a:rPr lang="tr-TR" sz="28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Staining</a:t>
            </a:r>
            <a:endParaRPr lang="tr-TR" sz="28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60468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913477" y="1523052"/>
            <a:ext cx="19801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Control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514094" y="1521224"/>
            <a:ext cx="255208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357279" y="1529238"/>
            <a:ext cx="28843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357279" y="4211649"/>
            <a:ext cx="288000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16" name="Resim 15" descr="CCD kon&#10;&#10;Açıklama otomatik olarak oluşturuldu">
            <a:extLst>
              <a:ext uri="{FF2B5EF4-FFF2-40B4-BE49-F238E27FC236}">
                <a16:creationId xmlns:a16="http://schemas.microsoft.com/office/drawing/2014/main" xmlns="" id="{5F03544E-6358-4B15-848D-A59543883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" y="4647431"/>
            <a:ext cx="2880000" cy="2160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0F96FB38-BD57-4DC1-A446-E5ED7E344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63" y="4647431"/>
            <a:ext cx="2880000" cy="2160000"/>
          </a:xfrm>
          <a:prstGeom prst="rect">
            <a:avLst/>
          </a:prstGeom>
        </p:spPr>
      </p:pic>
      <p:pic>
        <p:nvPicPr>
          <p:cNvPr id="18" name="Resim 17" descr="yeşil, sahne, lazer içeren bir resim&#10;&#10;Açıklama otomatik olarak oluşturuldu">
            <a:extLst>
              <a:ext uri="{FF2B5EF4-FFF2-40B4-BE49-F238E27FC236}">
                <a16:creationId xmlns:a16="http://schemas.microsoft.com/office/drawing/2014/main" xmlns="" id="{2FA2EE84-516D-41AF-811D-F2A5FAC79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79" y="4647431"/>
            <a:ext cx="2880000" cy="2160000"/>
          </a:xfrm>
          <a:prstGeom prst="rect">
            <a:avLst/>
          </a:prstGeom>
        </p:spPr>
      </p:pic>
      <p:pic>
        <p:nvPicPr>
          <p:cNvPr id="19" name="Resim 18" descr="metin, ağaç, gece göğü içeren bir resim&#10;&#10;Açıklama otomatik olarak oluşturuldu">
            <a:extLst>
              <a:ext uri="{FF2B5EF4-FFF2-40B4-BE49-F238E27FC236}">
                <a16:creationId xmlns:a16="http://schemas.microsoft.com/office/drawing/2014/main" xmlns="" id="{8DB3F6DF-2D7E-43F5-81B5-8343F4B62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" y="1952865"/>
            <a:ext cx="2880000" cy="2160001"/>
          </a:xfrm>
          <a:prstGeom prst="rect">
            <a:avLst/>
          </a:prstGeom>
        </p:spPr>
      </p:pic>
      <p:pic>
        <p:nvPicPr>
          <p:cNvPr id="20" name="Resim 19" descr="yeşil, ışık, lazer içeren bir resim&#10;&#10;Açıklama otomatik olarak oluşturuldu">
            <a:extLst>
              <a:ext uri="{FF2B5EF4-FFF2-40B4-BE49-F238E27FC236}">
                <a16:creationId xmlns:a16="http://schemas.microsoft.com/office/drawing/2014/main" xmlns="" id="{B0BF5B86-EAAE-49A0-A2BB-4037C6CD4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79" y="1909377"/>
            <a:ext cx="2880000" cy="2160000"/>
          </a:xfrm>
          <a:prstGeom prst="rect">
            <a:avLst/>
          </a:prstGeom>
        </p:spPr>
      </p:pic>
      <p:pic>
        <p:nvPicPr>
          <p:cNvPr id="21" name="Resim 20" descr="yeşil içeren bir resim&#10;&#10;Açıklama otomatik olarak oluşturuldu">
            <a:extLst>
              <a:ext uri="{FF2B5EF4-FFF2-40B4-BE49-F238E27FC236}">
                <a16:creationId xmlns:a16="http://schemas.microsoft.com/office/drawing/2014/main" xmlns="" id="{31D9928C-7083-45A8-A59C-F58CA7FA9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63" y="1949551"/>
            <a:ext cx="2880000" cy="2160000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913477" y="4212241"/>
            <a:ext cx="19801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Control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514094" y="4212241"/>
            <a:ext cx="255208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44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– 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Genotoxicity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(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Commet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)</a:t>
            </a:r>
            <a:endParaRPr lang="tr-TR" sz="36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60468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1096702" y="2259629"/>
            <a:ext cx="19801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Control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829254" y="2246580"/>
            <a:ext cx="255208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698023" y="2259629"/>
            <a:ext cx="28843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24" name="Resim 23" descr="metin, cihaz içeren bir resim&#10;&#10;Açıklama otomatik olarak oluşturuldu">
            <a:extLst>
              <a:ext uri="{FF2B5EF4-FFF2-40B4-BE49-F238E27FC236}">
                <a16:creationId xmlns:a16="http://schemas.microsoft.com/office/drawing/2014/main" xmlns="" id="{D8730382-F19C-400E-A41D-7AACDCB7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8" y="2922602"/>
            <a:ext cx="3710026" cy="2782520"/>
          </a:xfrm>
          <a:prstGeom prst="rect">
            <a:avLst/>
          </a:prstGeom>
        </p:spPr>
      </p:pic>
      <p:pic>
        <p:nvPicPr>
          <p:cNvPr id="25" name="Resim 24" descr="kırmızı, yıldız, ışık, karanlık içeren bir resim&#10;&#10;Açıklama otomatik olarak oluşturuldu">
            <a:extLst>
              <a:ext uri="{FF2B5EF4-FFF2-40B4-BE49-F238E27FC236}">
                <a16:creationId xmlns:a16="http://schemas.microsoft.com/office/drawing/2014/main" xmlns="" id="{A7F7D71E-3D2B-4025-A336-7F0518AC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80" y="2922602"/>
            <a:ext cx="3710028" cy="2782520"/>
          </a:xfrm>
          <a:prstGeom prst="rect">
            <a:avLst/>
          </a:prstGeom>
        </p:spPr>
      </p:pic>
      <p:pic>
        <p:nvPicPr>
          <p:cNvPr id="26" name="Resim 25" descr="metin, ışık, yıldız, karanlık içeren bir resim&#10;&#10;Açıklama otomatik olarak oluşturuldu">
            <a:extLst>
              <a:ext uri="{FF2B5EF4-FFF2-40B4-BE49-F238E27FC236}">
                <a16:creationId xmlns:a16="http://schemas.microsoft.com/office/drawing/2014/main" xmlns="" id="{88F2DABA-864F-4AE8-AF04-E1538E355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4" y="2922602"/>
            <a:ext cx="3710027" cy="27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</a:t>
            </a:r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- </a:t>
            </a:r>
            <a:r>
              <a:rPr lang="tr-TR" sz="3600" b="1" dirty="0" err="1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Genotoxicity</a:t>
            </a:r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(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Commet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)</a:t>
            </a:r>
            <a:endParaRPr lang="tr-TR" sz="36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60468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8780354" y="2228553"/>
            <a:ext cx="288000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1006691" y="2232563"/>
            <a:ext cx="1980178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Control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AA9DA80D-20B1-45BC-A880-67C817DAD9B8}"/>
              </a:ext>
            </a:extLst>
          </p:cNvPr>
          <p:cNvSpPr/>
          <p:nvPr/>
        </p:nvSpPr>
        <p:spPr>
          <a:xfrm>
            <a:off x="4832527" y="2232563"/>
            <a:ext cx="2552080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7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,5 mg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400" b="1" dirty="0" err="1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b="1" dirty="0" smtClean="0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b="1" dirty="0" err="1">
                <a:solidFill>
                  <a:schemeClr val="tx1"/>
                </a:solidFill>
                <a:latin typeface="Times New Roman" charset="-94"/>
                <a:ea typeface="Times New Roman" charset="-94"/>
                <a:cs typeface="Times New Roman" charset="-94"/>
              </a:rPr>
              <a:t>line</a:t>
            </a:r>
            <a:endParaRPr lang="tr-TR" sz="1400" b="1" dirty="0">
              <a:solidFill>
                <a:schemeClr val="tx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24" name="İçerik Yer Tutucusu 4" descr="metin, ışık, yıldız içeren bir resim&#10;&#10;Açıklama otomatik olarak oluşturuldu">
            <a:extLst>
              <a:ext uri="{FF2B5EF4-FFF2-40B4-BE49-F238E27FC236}">
                <a16:creationId xmlns:a16="http://schemas.microsoft.com/office/drawing/2014/main" xmlns="" id="{02AAACC1-C51E-41E1-9B2B-14E899786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6" y="2881887"/>
            <a:ext cx="3682269" cy="2761701"/>
          </a:xfrm>
          <a:prstGeom prst="rect">
            <a:avLst/>
          </a:prstGeom>
        </p:spPr>
      </p:pic>
      <p:pic>
        <p:nvPicPr>
          <p:cNvPr id="26" name="Resim 25" descr="kırmızı, ışık, yıldız, karanlık içeren bir resim&#10;&#10;Açıklama otomatik olarak oluşturuldu">
            <a:extLst>
              <a:ext uri="{FF2B5EF4-FFF2-40B4-BE49-F238E27FC236}">
                <a16:creationId xmlns:a16="http://schemas.microsoft.com/office/drawing/2014/main" xmlns="" id="{629ECB3D-F88C-4669-B368-0B60451FA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20" y="2881887"/>
            <a:ext cx="3682268" cy="2761701"/>
          </a:xfrm>
          <a:prstGeom prst="rect">
            <a:avLst/>
          </a:prstGeom>
        </p:spPr>
      </p:pic>
      <p:pic>
        <p:nvPicPr>
          <p:cNvPr id="28" name="Resim 27" descr="metin, kırmızı, ışık, trafik içeren bir resim&#10;&#10;Açıklama otomatik olarak oluşturuldu">
            <a:extLst>
              <a:ext uri="{FF2B5EF4-FFF2-40B4-BE49-F238E27FC236}">
                <a16:creationId xmlns:a16="http://schemas.microsoft.com/office/drawing/2014/main" xmlns="" id="{94DD2299-CC20-4907-95E5-6E9FE911E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53" y="2881887"/>
            <a:ext cx="3682829" cy="27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CONCLUSION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9789" y="2247386"/>
            <a:ext cx="10742612" cy="47712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At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same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had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higher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TAC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It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determined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showed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really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close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each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other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total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content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showed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higher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total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content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Flow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cytometry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AO/EB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showed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has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more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As a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result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cytotoxicity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experiment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IC50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value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treated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extract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reached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48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hours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incubation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IC50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found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be 8.9227919mg/ml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In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extract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IC50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value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could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not be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reached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in normal (CCD)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(HT-29)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at 24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48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hours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exposure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same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As 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a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result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our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study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, it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determined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 had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more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lethal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effect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on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 smtClean="0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When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comparing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, it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also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shown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higher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in normal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same</a:t>
            </a:r>
            <a:r>
              <a:rPr lang="tr-TR" sz="18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8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8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0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CONCLUSION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1037000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C90201BB-1C6C-4571-BA98-3B64CF9539F5}"/>
              </a:ext>
            </a:extLst>
          </p:cNvPr>
          <p:cNvSpPr txBox="1"/>
          <p:nvPr/>
        </p:nvSpPr>
        <p:spPr>
          <a:xfrm>
            <a:off x="839788" y="2213562"/>
            <a:ext cx="9810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According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our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study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it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determined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plants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which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are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known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powerful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antioxidants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have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cytotoxic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genotoxic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endParaRPr lang="tr-TR" dirty="0" smtClean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This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project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should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supported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vivo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studies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investigate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whether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can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as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complementary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therapy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addition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chemotherapy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on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patients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It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might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stated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our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project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does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not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defend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a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high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intake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can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totally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protect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from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tumors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or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cure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  <a:endParaRPr lang="tr-TR" dirty="0" smtClean="0"/>
          </a:p>
          <a:p>
            <a:pPr marL="285750" indent="-285750" algn="just">
              <a:buClr>
                <a:srgbClr val="AA1841"/>
              </a:buClr>
              <a:buFont typeface="Wingdings" charset="2"/>
              <a:buChar char="Ø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56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REFERENCES</a:t>
            </a:r>
            <a:endParaRPr lang="tr-TR" sz="36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839788" y="2016211"/>
            <a:ext cx="10412412" cy="4331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M.K. Kim, J.H. Park, Conference on “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Multidisciplinary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approaches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nutritional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problems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”.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Symposium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on “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Nutrition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health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”.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Cruciferous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vegetable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intake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risk of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human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: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epidemiological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evidence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Proc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Nutr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Soc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68 (2009),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pp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 103-110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M.M.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Gaudet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J.A.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Britton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G.C.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Kabat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</a:t>
            </a:r>
            <a:r>
              <a:rPr lang="tr-TR" sz="1400" i="1" dirty="0">
                <a:latin typeface="Times New Roman" charset="-94"/>
                <a:ea typeface="Times New Roman" charset="-94"/>
                <a:cs typeface="Times New Roman" charset="-94"/>
              </a:rPr>
              <a:t>et al.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Fruits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vegetables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micronutrients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relation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breast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modified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menopause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hormone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receptor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status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Epidemiol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Biomarkers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Prev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13(2004),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pp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 1485-1494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T.K. Lam, L.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Gallicchio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K.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Lindsley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</a:t>
            </a:r>
            <a:r>
              <a:rPr lang="tr-TR" sz="1400" i="1" dirty="0">
                <a:latin typeface="Times New Roman" charset="-94"/>
                <a:ea typeface="Times New Roman" charset="-94"/>
                <a:cs typeface="Times New Roman" charset="-94"/>
              </a:rPr>
              <a:t>et </a:t>
            </a:r>
            <a:r>
              <a:rPr lang="tr-TR" sz="1400" i="1" dirty="0" err="1">
                <a:latin typeface="Times New Roman" charset="-94"/>
                <a:ea typeface="Times New Roman" charset="-94"/>
                <a:cs typeface="Times New Roman" charset="-94"/>
              </a:rPr>
              <a:t>al.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Cruciferous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vegetable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consumption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lung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risk: a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systematic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review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Epidemiol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Biomarkers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Prev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18(2009),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pp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 184-195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G.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Yang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Y.T.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Gao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X.O.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Shu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</a:t>
            </a:r>
            <a:r>
              <a:rPr lang="tr-TR" sz="1400" i="1" dirty="0">
                <a:latin typeface="Times New Roman" charset="-94"/>
                <a:ea typeface="Times New Roman" charset="-94"/>
                <a:cs typeface="Times New Roman" charset="-94"/>
              </a:rPr>
              <a:t>et </a:t>
            </a:r>
            <a:r>
              <a:rPr lang="tr-TR" sz="1400" i="1" dirty="0" err="1">
                <a:latin typeface="Times New Roman" charset="-94"/>
                <a:ea typeface="Times New Roman" charset="-94"/>
                <a:cs typeface="Times New Roman" charset="-94"/>
              </a:rPr>
              <a:t>al.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Isothiocyanate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exposure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glutathione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S-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transferase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polymorphisms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colorectal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risk.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Am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J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Clin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Nutr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91 (2010),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pp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 704-711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L.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Tang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G.R.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Zirpoli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V.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Jayaprakash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</a:t>
            </a:r>
            <a:r>
              <a:rPr lang="tr-TR" sz="1400" i="1" dirty="0">
                <a:latin typeface="Times New Roman" charset="-94"/>
                <a:ea typeface="Times New Roman" charset="-94"/>
                <a:cs typeface="Times New Roman" charset="-94"/>
              </a:rPr>
              <a:t>et </a:t>
            </a:r>
            <a:r>
              <a:rPr lang="tr-TR" sz="1400" i="1" dirty="0" err="1">
                <a:latin typeface="Times New Roman" charset="-94"/>
                <a:ea typeface="Times New Roman" charset="-94"/>
                <a:cs typeface="Times New Roman" charset="-94"/>
              </a:rPr>
              <a:t>al.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Cruciferous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vegetable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intake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is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inversely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associated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lung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risk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among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smokers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: a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case-control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study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BMC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10 (2010), p. 162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S.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Barcelo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J.M.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Gardiner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A.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Gescher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J.K.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Chipman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CYP2E1-mediated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mechanism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of anti-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genotoxicity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constituent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sulforaphane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Carcinogenesis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17 (1996) 277–282.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L. Gamet-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Payrastre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Signaling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pathways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intracellular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targets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sulforaphane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mediating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cycle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arrest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apoptosis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Curr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Drug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Targets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6 (2006) 135–145. 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J.D.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Clarke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R.H.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Dashwood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E.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Multi-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targeted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prevention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sulfo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-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raphane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Lett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269 (2008) 291–304.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Wiczk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A</a:t>
            </a:r>
            <a:r>
              <a:rPr lang="tr-TR" sz="1400" baseline="30000" dirty="0">
                <a:latin typeface="Times New Roman" charset="-94"/>
                <a:ea typeface="Times New Roman" charset="-94"/>
                <a:cs typeface="Times New Roman" charset="-94"/>
              </a:rPr>
              <a:t>1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Hofman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D,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Konopa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G,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Herman-Antosiewicz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A.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Sulforaphane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a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cruciferous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vegetable-derived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isothiocyanate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inhibits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protein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synthesis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human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prostate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 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Biochim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Biophys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400" dirty="0" err="1">
                <a:latin typeface="Times New Roman" charset="-94"/>
                <a:ea typeface="Times New Roman" charset="-94"/>
                <a:cs typeface="Times New Roman" charset="-94"/>
              </a:rPr>
              <a:t>Acta</a:t>
            </a:r>
            <a:r>
              <a:rPr lang="tr-TR" sz="1400" dirty="0">
                <a:latin typeface="Times New Roman" charset="-94"/>
                <a:ea typeface="Times New Roman" charset="-94"/>
                <a:cs typeface="Times New Roman" charset="-94"/>
              </a:rPr>
              <a:t>. 2012 Aug;1823(8):1295-305.</a:t>
            </a:r>
          </a:p>
          <a:p>
            <a:pPr marL="228600" indent="-228600">
              <a:buClr>
                <a:srgbClr val="AA1841"/>
              </a:buClr>
              <a:buSzPct val="115000"/>
              <a:buFont typeface="+mj-lt"/>
              <a:buAutoNum type="arabicPeriod"/>
            </a:pPr>
            <a:endParaRPr lang="tr-TR" sz="14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1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8688" y="2882900"/>
            <a:ext cx="9811040" cy="164098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THANK YOU FOR LISTENING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/>
            </a:r>
            <a:b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</a:b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/>
            </a:r>
            <a:b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</a:br>
            <a:r>
              <a:rPr lang="tr-TR" sz="3600" dirty="0" err="1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Questions</a:t>
            </a:r>
            <a:r>
              <a:rPr lang="tr-TR" sz="3600" dirty="0">
                <a:solidFill>
                  <a:srgbClr val="AA1841"/>
                </a:solidFill>
                <a:latin typeface="Times New Roman" charset="-94"/>
                <a:ea typeface="Times New Roman" charset="-94"/>
                <a:cs typeface="Times New Roman" charset="-9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4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INTRODUCTION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39788" y="1894184"/>
            <a:ext cx="9811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It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is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known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many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compounds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antioxidant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properties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can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also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show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pro-oxidant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high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doses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Many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studies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have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been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conducted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showing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polyphenolic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compounds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which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are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known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antioxidants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can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as a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chemotherapeutic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agent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treatment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because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show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pro-oxidant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increasing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dose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Sulfaropane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an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organic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sulfur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compound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is an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important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substance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found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anti-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33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INTRODUCTION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39788" y="2186284"/>
            <a:ext cx="98110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In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culture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studies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conducted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recent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years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it has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been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reported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have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pro-oxidant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effect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causing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an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increase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reactive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oxygen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radicals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(ROS)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some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have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antiproliferative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especially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However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comparison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cytotoxic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genotoxic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these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two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plants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on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cancerous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could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not be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found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together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same</a:t>
            </a:r>
            <a:r>
              <a:rPr 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dirty="0" err="1">
                <a:latin typeface="Times New Roman" charset="-94"/>
                <a:ea typeface="Times New Roman" charset="-94"/>
                <a:cs typeface="Times New Roman" charset="-94"/>
              </a:rPr>
              <a:t>study</a:t>
            </a:r>
            <a:r>
              <a:rPr lang="tr-TR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lvl="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Our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aim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project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is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investigate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relationship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cytotoxic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genotoxic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effects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intracellular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ROS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production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levels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on in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vitro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(HT-29)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err="1" smtClean="0">
                <a:latin typeface="Times New Roman" charset="-94"/>
                <a:ea typeface="Times New Roman" charset="-94"/>
                <a:cs typeface="Times New Roman" charset="-94"/>
              </a:rPr>
              <a:t>lines</a:t>
            </a:r>
            <a:r>
              <a:rPr lang="tr-TR" altLang="tr-TR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dirty="0" smtClean="0">
                <a:latin typeface="Times New Roman" charset="-94"/>
                <a:ea typeface="Times New Roman" charset="-94"/>
                <a:cs typeface="Times New Roman" charset="-94"/>
              </a:rPr>
              <a:t>(CCD-18Co).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 smtClean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379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MATERIALS AND METHODS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9" y="2016211"/>
            <a:ext cx="7221000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Cell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culture</a:t>
            </a: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>
              <a:buClr>
                <a:srgbClr val="AA1841"/>
              </a:buClr>
            </a:pP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(HT-29)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lines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(CCD-18Co)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our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project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cultured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culture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media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suitable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containing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10% FBS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1%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penicillin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/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streptomycin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(100 U / ml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penicillin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100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μg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/ ml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streptomycin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).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Cultures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carried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out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sterile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laminar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air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flow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cabinets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carried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out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a 5% CO2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37 ° C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oven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Excess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stocked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freezing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medium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containing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10% DMSO in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nitrogen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tank.</a:t>
            </a:r>
          </a:p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Plant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extraction</a:t>
            </a: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algn="just">
              <a:buClr>
                <a:srgbClr val="AA1841"/>
              </a:buClr>
            </a:pP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vegetable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sprouts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small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pieces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 blender.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separated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pieces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mixed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70%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alcohol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ratio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2/1 (p / v)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room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temperature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an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orbital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shaker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24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hours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400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rpm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it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filtered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through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Whatman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paper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alcohol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evaporated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45oC in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rotary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evaporator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it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lyophilized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lyophilizer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lyophilized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extract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dissolved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DMSO,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cytotoxicity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analysis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performed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different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culture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medium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pic>
        <p:nvPicPr>
          <p:cNvPr id="1028" name="Picture 4" descr="HT29 Cell Line human Caucasian colon adenocarcinoma grade II, 91072201">
            <a:extLst>
              <a:ext uri="{FF2B5EF4-FFF2-40B4-BE49-F238E27FC236}">
                <a16:creationId xmlns:a16="http://schemas.microsoft.com/office/drawing/2014/main" xmlns="" id="{EC2650D7-2DD6-4DC6-B82E-6FB73101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1" y="18805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1" y="4225323"/>
            <a:ext cx="285750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MATERIALS AND METHODS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err="1">
                <a:latin typeface="Times New Roman" charset="-94"/>
                <a:ea typeface="Times New Roman" charset="-94"/>
                <a:cs typeface="Times New Roman" charset="-94"/>
              </a:rPr>
              <a:t>Determination</a:t>
            </a: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 of Total </a:t>
            </a:r>
            <a:r>
              <a:rPr lang="tr-TR" sz="1600" b="1" dirty="0" err="1">
                <a:latin typeface="Times New Roman" charset="-94"/>
                <a:ea typeface="Times New Roman" charset="-94"/>
                <a:cs typeface="Times New Roman" charset="-94"/>
              </a:rPr>
              <a:t>Antioxidant</a:t>
            </a: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Capacity</a:t>
            </a:r>
            <a:endParaRPr lang="tr-TR" sz="1600" b="1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>
              <a:buClr>
                <a:srgbClr val="AA1841"/>
              </a:buClr>
            </a:pP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Brokoli 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ve karnabahar ekstrelerinin içeriğindeki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antosiyanin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miktarının belirlenmesi için %1’lik HCL-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metanol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/etanol (w/v) çözeltisi içerisinde seyreltilen örnekler, 60oC’lik su banyosunda 1 saat boyunca çalkalanarak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inkübe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edildikten sonra,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Whatman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filtre kağıdı ile süzülüp elde kalan çözeltinin 657 ve 530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nm’lerde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spektrofotometrik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ölçümü alındı.</a:t>
            </a: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sz="1600" b="1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Determination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Of Total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Content</a:t>
            </a:r>
          </a:p>
          <a:p>
            <a:pPr>
              <a:buClr>
                <a:srgbClr val="AA1841"/>
              </a:buClr>
            </a:pP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Folin-Ciocalteu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method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determine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total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content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he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samples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</a:p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Determination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Of Total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Content</a:t>
            </a:r>
          </a:p>
          <a:p>
            <a:pPr>
              <a:buClr>
                <a:srgbClr val="AA1841"/>
              </a:buClr>
            </a:pP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amount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total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compound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calculated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from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absorbance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values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​​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read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420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nm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quercetin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curve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as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standard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1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hour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samples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treated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aluminum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chloride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278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MATERIALS AND METHODS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94270" y="1918186"/>
            <a:ext cx="115288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Cell </a:t>
            </a:r>
            <a:r>
              <a:rPr lang="tr-TR" sz="1600" b="1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 (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Cytotoxicity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)</a:t>
            </a:r>
          </a:p>
          <a:p>
            <a:pPr>
              <a:buClr>
                <a:srgbClr val="AA1841"/>
              </a:buClr>
            </a:pP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Cell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Titer-Glo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Luminescent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Cell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Test Kit (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Promega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)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used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measure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level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This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method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determines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degree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proportion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amount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ATP. </a:t>
            </a:r>
            <a:endParaRPr lang="tr-TR" sz="1600" dirty="0" smtClean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sz="300" b="1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analysis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normal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lines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(1.5 × 103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well−1)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plated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on 96-well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plates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24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hours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different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(100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900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ug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/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).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24-hour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incubation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ATP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solution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added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luminescence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measured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in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luminometry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within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minutes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calculated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normalizing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control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(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with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0.1% DMSO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added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) 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IC50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values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items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were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tried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found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endParaRPr lang="tr-TR" sz="1600" dirty="0" smtClean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 err="1">
                <a:latin typeface="Times New Roman" charset="-94"/>
                <a:ea typeface="Times New Roman" charset="-94"/>
                <a:cs typeface="Times New Roman" charset="-94"/>
              </a:rPr>
              <a:t>Genotoxicity</a:t>
            </a: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b="1" dirty="0" err="1" smtClean="0"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endParaRPr lang="tr-TR" sz="1600" b="1" dirty="0" smtClean="0">
              <a:latin typeface="Times New Roman" charset="-94"/>
              <a:ea typeface="Times New Roman" charset="-94"/>
              <a:cs typeface="Times New Roman" charset="-94"/>
            </a:endParaRPr>
          </a:p>
          <a:p>
            <a:pPr>
              <a:buClr>
                <a:srgbClr val="AA1841"/>
              </a:buClr>
            </a:pP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Genotoxic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evaluated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by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alkaline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single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electrophoresis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(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comet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)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method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</a:p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Evaluation of </a:t>
            </a:r>
            <a:r>
              <a:rPr lang="tr-TR" sz="1600" b="1" dirty="0" err="1">
                <a:latin typeface="Times New Roman" charset="-94"/>
                <a:ea typeface="Times New Roman" charset="-94"/>
                <a:cs typeface="Times New Roman" charset="-94"/>
              </a:rPr>
              <a:t>Apoptotic</a:t>
            </a:r>
            <a:r>
              <a:rPr lang="tr-TR" sz="1600" b="1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b="1" dirty="0" smtClean="0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</a:p>
          <a:p>
            <a:pPr>
              <a:buClr>
                <a:srgbClr val="AA1841"/>
              </a:buClr>
            </a:pPr>
            <a:r>
              <a:rPr lang="tr-TR" sz="1600" dirty="0" err="1" smtClean="0"/>
              <a:t>Apoptosis</a:t>
            </a:r>
            <a:r>
              <a:rPr lang="tr-TR" sz="1600" dirty="0" smtClean="0"/>
              <a:t> </a:t>
            </a:r>
            <a:r>
              <a:rPr lang="tr-TR" sz="1600" dirty="0" err="1"/>
              <a:t>induction</a:t>
            </a:r>
            <a:r>
              <a:rPr lang="tr-TR" sz="1600" dirty="0"/>
              <a:t> </a:t>
            </a:r>
            <a:r>
              <a:rPr lang="tr-TR" sz="1600" dirty="0" err="1"/>
              <a:t>was</a:t>
            </a:r>
            <a:r>
              <a:rPr lang="tr-TR" sz="1600" dirty="0"/>
              <a:t> </a:t>
            </a:r>
            <a:r>
              <a:rPr lang="tr-TR" sz="1600" dirty="0" err="1"/>
              <a:t>detected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</a:t>
            </a:r>
            <a:r>
              <a:rPr lang="tr-TR" sz="1600" dirty="0" err="1"/>
              <a:t>flow</a:t>
            </a:r>
            <a:r>
              <a:rPr lang="tr-TR" sz="1600" dirty="0"/>
              <a:t> </a:t>
            </a:r>
            <a:r>
              <a:rPr lang="tr-TR" sz="1600" dirty="0" err="1"/>
              <a:t>cytometric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acridine</a:t>
            </a:r>
            <a:r>
              <a:rPr lang="tr-TR" sz="1600" dirty="0"/>
              <a:t> </a:t>
            </a:r>
            <a:r>
              <a:rPr lang="tr-TR" sz="1600" dirty="0" err="1"/>
              <a:t>orange</a:t>
            </a:r>
            <a:r>
              <a:rPr lang="tr-TR" sz="1600" dirty="0"/>
              <a:t> (AO/EB) </a:t>
            </a:r>
            <a:r>
              <a:rPr lang="tr-TR" sz="1600" dirty="0" err="1"/>
              <a:t>straining</a:t>
            </a:r>
            <a:r>
              <a:rPr lang="tr-TR" sz="1600" dirty="0"/>
              <a:t> </a:t>
            </a:r>
            <a:r>
              <a:rPr lang="tr-TR" sz="1600" dirty="0" err="1"/>
              <a:t>methods</a:t>
            </a:r>
            <a:r>
              <a:rPr lang="tr-TR" sz="1600" dirty="0"/>
              <a:t>. </a:t>
            </a:r>
            <a:endParaRPr lang="tr-TR" sz="1600" b="1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pPr marL="285750" indent="-285750">
              <a:buClr>
                <a:srgbClr val="AA1841"/>
              </a:buClr>
              <a:buFont typeface="Wingdings" charset="2"/>
              <a:buChar char="Ø"/>
            </a:pPr>
            <a:endParaRPr lang="tr-TR" sz="300" b="1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  <a:p>
            <a:endParaRPr lang="tr-TR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4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– Total 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Antioxidant</a:t>
            </a:r>
            <a:r>
              <a:rPr lang="tr-TR" sz="3600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Capacity</a:t>
            </a:r>
            <a:endParaRPr lang="tr-TR" sz="3600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1645212694"/>
              </p:ext>
            </p:extLst>
          </p:nvPr>
        </p:nvGraphicFramePr>
        <p:xfrm>
          <a:off x="2748649" y="1756719"/>
          <a:ext cx="5993027" cy="347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ikdörtgen 8"/>
          <p:cNvSpPr/>
          <p:nvPr/>
        </p:nvSpPr>
        <p:spPr>
          <a:xfrm>
            <a:off x="1653874" y="5368054"/>
            <a:ext cx="9114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Table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1. </a:t>
            </a:r>
            <a:r>
              <a:rPr lang="tr-TR" altLang="tr-TR" sz="1600" b="1" dirty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Total </a:t>
            </a:r>
            <a:r>
              <a:rPr lang="tr-TR" altLang="tr-TR" sz="1600" b="1" dirty="0" err="1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Antioxidant</a:t>
            </a:r>
            <a:r>
              <a:rPr lang="tr-TR" altLang="tr-TR" sz="1600" b="1" dirty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Capacity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(TAC) </a:t>
            </a: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endParaRPr lang="tr-TR" altLang="tr-TR" sz="1600" b="1" dirty="0" smtClean="0">
              <a:solidFill>
                <a:schemeClr val="accent1">
                  <a:lumMod val="75000"/>
                </a:schemeClr>
              </a:solidFill>
              <a:latin typeface="Times New Roman" charset="-94"/>
              <a:ea typeface="Times New Roman" charset="-94"/>
              <a:cs typeface="Times New Roman" charset="-94"/>
            </a:endParaRPr>
          </a:p>
          <a:p>
            <a:pPr lvl="0" algn="just"/>
            <a:endParaRPr lang="tr-TR" altLang="tr-TR" sz="1600" b="1" dirty="0" smtClean="0">
              <a:solidFill>
                <a:schemeClr val="accent1">
                  <a:lumMod val="75000"/>
                </a:schemeClr>
              </a:solidFill>
              <a:latin typeface="Times New Roman" charset="-94"/>
              <a:ea typeface="Times New Roman" charset="-94"/>
              <a:cs typeface="Times New Roman" charset="-94"/>
            </a:endParaRPr>
          </a:p>
          <a:p>
            <a:pPr lvl="0" algn="just"/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has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increased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TAC in a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dose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depended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manner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At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same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concentrations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had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higher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TAC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than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72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66793" y="531341"/>
            <a:ext cx="9181541" cy="826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– Total </a:t>
            </a:r>
            <a:r>
              <a:rPr lang="tr-TR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&amp; </a:t>
            </a:r>
            <a:r>
              <a:rPr lang="tr-TR" b="1" dirty="0" err="1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b="1" dirty="0" smtClean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Content</a:t>
            </a:r>
            <a:endParaRPr lang="tr-TR" b="1" dirty="0">
              <a:solidFill>
                <a:schemeClr val="bg1"/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9788" y="5342455"/>
            <a:ext cx="11022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It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determined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that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showed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really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close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each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other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total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content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showed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higher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activity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total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content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39788" y="1705533"/>
            <a:ext cx="5466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Table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2. Total </a:t>
            </a:r>
            <a:r>
              <a:rPr lang="tr-TR" altLang="tr-TR" sz="1600" b="1" dirty="0" err="1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Phenolic</a:t>
            </a:r>
            <a:r>
              <a:rPr lang="tr-TR" altLang="tr-TR" sz="1600" b="1" dirty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Content </a:t>
            </a: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endParaRPr lang="tr-TR" altLang="tr-TR" sz="1600" b="1" dirty="0">
              <a:solidFill>
                <a:schemeClr val="accent1">
                  <a:lumMod val="75000"/>
                </a:schemeClr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351136" y="1710344"/>
            <a:ext cx="5466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Table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3. Total </a:t>
            </a: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Flavonoid</a:t>
            </a:r>
            <a:r>
              <a:rPr lang="tr-TR" altLang="tr-TR" sz="1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 Content </a:t>
            </a:r>
            <a:r>
              <a:rPr lang="tr-TR" altLang="tr-TR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</a:t>
            </a:r>
            <a:endParaRPr lang="tr-TR" altLang="tr-TR" sz="1600" b="1" dirty="0">
              <a:solidFill>
                <a:schemeClr val="accent1">
                  <a:lumMod val="75000"/>
                </a:schemeClr>
              </a:solidFill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56358"/>
              </p:ext>
            </p:extLst>
          </p:nvPr>
        </p:nvGraphicFramePr>
        <p:xfrm>
          <a:off x="839788" y="2093471"/>
          <a:ext cx="4906104" cy="290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k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00501"/>
              </p:ext>
            </p:extLst>
          </p:nvPr>
        </p:nvGraphicFramePr>
        <p:xfrm>
          <a:off x="6351135" y="2093471"/>
          <a:ext cx="4844087" cy="290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9788" y="488950"/>
            <a:ext cx="9810750" cy="847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RESULTS – </a:t>
            </a:r>
            <a:r>
              <a:rPr lang="tr-TR" sz="3600" b="1" dirty="0" err="1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Cytotoxicity</a:t>
            </a:r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 (MTT </a:t>
            </a:r>
            <a:r>
              <a:rPr lang="tr-TR" sz="3600" b="1" dirty="0" err="1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Assay</a:t>
            </a:r>
            <a:r>
              <a:rPr lang="tr-TR" sz="3600" b="1" dirty="0">
                <a:solidFill>
                  <a:schemeClr val="bg1"/>
                </a:solidFill>
                <a:latin typeface="Times New Roman" charset="-94"/>
                <a:ea typeface="Times New Roman" charset="-94"/>
                <a:cs typeface="Times New Roman" charset="-94"/>
              </a:rPr>
              <a:t>)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9788" y="2016211"/>
            <a:ext cx="10742613" cy="4714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1841"/>
              </a:buClr>
            </a:pP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39788" y="5328814"/>
            <a:ext cx="9929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IC50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value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extract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found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to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be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approximately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8.9 mg/ml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HT-29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while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this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value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determined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as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approximately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11 mg/ml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CCD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.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After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48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hours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the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viability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of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broccoli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cauliflower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extracts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was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approximately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57%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and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71%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for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colon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cancer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 </a:t>
            </a:r>
            <a:r>
              <a:rPr lang="tr-TR" sz="1600" dirty="0" err="1">
                <a:latin typeface="Times New Roman" charset="-94"/>
                <a:ea typeface="Times New Roman" charset="-94"/>
                <a:cs typeface="Times New Roman" charset="-94"/>
              </a:rPr>
              <a:t>cells</a:t>
            </a:r>
            <a:r>
              <a:rPr lang="tr-TR" sz="1600" dirty="0">
                <a:latin typeface="Times New Roman" charset="-94"/>
                <a:ea typeface="Times New Roman" charset="-94"/>
                <a:cs typeface="Times New Roman" charset="-94"/>
              </a:rPr>
              <a:t>, </a:t>
            </a:r>
            <a:r>
              <a:rPr lang="tr-TR" sz="1600" dirty="0" err="1" smtClean="0">
                <a:latin typeface="Times New Roman" charset="-94"/>
                <a:ea typeface="Times New Roman" charset="-94"/>
                <a:cs typeface="Times New Roman" charset="-94"/>
              </a:rPr>
              <a:t>respectively</a:t>
            </a:r>
            <a:r>
              <a:rPr lang="tr-TR" sz="1600" dirty="0" smtClean="0">
                <a:latin typeface="Times New Roman" charset="-94"/>
                <a:ea typeface="Times New Roman" charset="-94"/>
                <a:cs typeface="Times New Roman" charset="-94"/>
              </a:rPr>
              <a:t>.</a:t>
            </a:r>
            <a:endParaRPr lang="tr-TR" sz="1600" dirty="0">
              <a:latin typeface="Times New Roman" charset="-94"/>
              <a:ea typeface="Times New Roman" charset="-94"/>
              <a:cs typeface="Times New Roman" charset="-94"/>
            </a:endParaRPr>
          </a:p>
        </p:txBody>
      </p:sp>
      <p:graphicFrame>
        <p:nvGraphicFramePr>
          <p:cNvPr id="9" name="Grafik 8">
            <a:extLst>
              <a:ext uri="{FF2B5EF4-FFF2-40B4-BE49-F238E27FC236}">
                <a16:creationId xmlns="" xmlns:a16="http://schemas.microsoft.com/office/drawing/2014/main" id="{985CAB00-11B5-4A86-BBB1-C0FA018F8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314278"/>
              </p:ext>
            </p:extLst>
          </p:nvPr>
        </p:nvGraphicFramePr>
        <p:xfrm>
          <a:off x="980303" y="20162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 12">
            <a:extLst>
              <a:ext uri="{FF2B5EF4-FFF2-40B4-BE49-F238E27FC236}">
                <a16:creationId xmlns="" xmlns:a16="http://schemas.microsoft.com/office/drawing/2014/main" id="{13801AAD-0A15-4F22-835A-7227DFED5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485556"/>
              </p:ext>
            </p:extLst>
          </p:nvPr>
        </p:nvGraphicFramePr>
        <p:xfrm>
          <a:off x="6281352" y="1906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53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5445</TotalTime>
  <Words>1303</Words>
  <Application>Microsoft Macintosh PowerPoint</Application>
  <PresentationFormat>Geniş Ekran</PresentationFormat>
  <Paragraphs>123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Wingdings</vt:lpstr>
      <vt:lpstr>Arial</vt:lpstr>
      <vt:lpstr>Office Teması</vt:lpstr>
      <vt:lpstr>Comparison of Cytotoxic, Genotoxic And Apoptotic Effects of Broccoli (Brassica Oleracea var. Italica) And Cauliflower (Brassica Oleracea var. Botrytis) Extracts on Colon Cancer Cells </vt:lpstr>
      <vt:lpstr>INTRODUCTION</vt:lpstr>
      <vt:lpstr>INTRODUCTION</vt:lpstr>
      <vt:lpstr>MATERIALS AND METHODS</vt:lpstr>
      <vt:lpstr>MATERIALS AND METHODS</vt:lpstr>
      <vt:lpstr>MATERIALS AND METHODS</vt:lpstr>
      <vt:lpstr>RESULTS – Total Antioxidant Capacity</vt:lpstr>
      <vt:lpstr>RESULTS – Total Phenolic &amp; Flavonoid Content</vt:lpstr>
      <vt:lpstr>RESULTS – Cytotoxicity (MTT Assay)</vt:lpstr>
      <vt:lpstr>RESULTS - Apoptosis</vt:lpstr>
      <vt:lpstr>RESULTS - Acridine Orange Ethidium Bromide Staining</vt:lpstr>
      <vt:lpstr>RESULTS – Genotoxicity (Commet Assay)</vt:lpstr>
      <vt:lpstr>RESULTS - Genotoxicity (Commet Assay)</vt:lpstr>
      <vt:lpstr>CONCLUSION</vt:lpstr>
      <vt:lpstr>CONCLUSION</vt:lpstr>
      <vt:lpstr>REFERENCES</vt:lpstr>
      <vt:lpstr>THANK YOU FOR LISTENING  Questions?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Aydogan</dc:creator>
  <cp:lastModifiedBy>Microsoft Office Kullanıcısı</cp:lastModifiedBy>
  <cp:revision>1352</cp:revision>
  <dcterms:created xsi:type="dcterms:W3CDTF">2015-07-21T07:54:41Z</dcterms:created>
  <dcterms:modified xsi:type="dcterms:W3CDTF">2021-06-02T16:43:58Z</dcterms:modified>
</cp:coreProperties>
</file>